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9" r:id="rId2"/>
  </p:sldMasterIdLst>
  <p:notesMasterIdLst>
    <p:notesMasterId r:id="rId21"/>
  </p:notesMasterIdLst>
  <p:sldIdLst>
    <p:sldId id="256" r:id="rId3"/>
    <p:sldId id="276" r:id="rId4"/>
    <p:sldId id="262" r:id="rId5"/>
    <p:sldId id="264" r:id="rId6"/>
    <p:sldId id="257" r:id="rId7"/>
    <p:sldId id="261" r:id="rId8"/>
    <p:sldId id="277" r:id="rId9"/>
    <p:sldId id="278" r:id="rId10"/>
    <p:sldId id="279" r:id="rId11"/>
    <p:sldId id="275" r:id="rId12"/>
    <p:sldId id="265" r:id="rId13"/>
    <p:sldId id="266" r:id="rId14"/>
    <p:sldId id="267" r:id="rId15"/>
    <p:sldId id="269" r:id="rId16"/>
    <p:sldId id="268" r:id="rId17"/>
    <p:sldId id="263" r:id="rId18"/>
    <p:sldId id="270" r:id="rId19"/>
    <p:sldId id="27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63" d="100"/>
          <a:sy n="63" d="100"/>
        </p:scale>
        <p:origin x="-1752" y="-26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 Id="rId2" Type="http://schemas.openxmlformats.org/officeDocument/2006/relationships/image" Target="../media/image21.emf"/><Relationship Id="rId3"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4B2A7E-1A0C-8942-9330-F31051650B50}" type="datetimeFigureOut">
              <a:rPr lang="en-US" smtClean="0"/>
              <a:t>2/24/17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4154D5-9125-BA4D-83C8-CD0A75197DAC}" type="slidenum">
              <a:rPr lang="en-US" smtClean="0"/>
              <a:t>‹#›</a:t>
            </a:fld>
            <a:endParaRPr lang="en-US"/>
          </a:p>
        </p:txBody>
      </p:sp>
    </p:spTree>
    <p:extLst>
      <p:ext uri="{BB962C8B-B14F-4D97-AF65-F5344CB8AC3E}">
        <p14:creationId xmlns:p14="http://schemas.microsoft.com/office/powerpoint/2010/main" val="27270026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focus!</a:t>
            </a:r>
            <a:endParaRPr lang="en-US" dirty="0"/>
          </a:p>
        </p:txBody>
      </p:sp>
      <p:sp>
        <p:nvSpPr>
          <p:cNvPr id="4" name="Slide Number Placeholder 3"/>
          <p:cNvSpPr>
            <a:spLocks noGrp="1"/>
          </p:cNvSpPr>
          <p:nvPr>
            <p:ph type="sldNum" sz="quarter" idx="10"/>
          </p:nvPr>
        </p:nvSpPr>
        <p:spPr/>
        <p:txBody>
          <a:bodyPr/>
          <a:lstStyle/>
          <a:p>
            <a:fld id="{884D6568-3F91-9F45-BD69-9142FC2FCAFC}" type="slidenum">
              <a:rPr lang="en-US" smtClean="0"/>
              <a:pPr/>
              <a:t>3</a:t>
            </a:fld>
            <a:endParaRPr lang="en-US"/>
          </a:p>
        </p:txBody>
      </p:sp>
    </p:spTree>
    <p:extLst>
      <p:ext uri="{BB962C8B-B14F-4D97-AF65-F5344CB8AC3E}">
        <p14:creationId xmlns:p14="http://schemas.microsoft.com/office/powerpoint/2010/main" val="3449319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General survey question to see how participant's</a:t>
            </a:r>
            <a:r>
              <a:rPr lang="en-US" baseline="0" dirty="0" smtClean="0"/>
              <a:t> responses lined up with the research.</a:t>
            </a:r>
            <a:endParaRPr lang="en-US" dirty="0"/>
          </a:p>
        </p:txBody>
      </p:sp>
      <p:sp>
        <p:nvSpPr>
          <p:cNvPr id="4" name="Slide Number Placeholder 3"/>
          <p:cNvSpPr>
            <a:spLocks noGrp="1"/>
          </p:cNvSpPr>
          <p:nvPr>
            <p:ph type="sldNum" sz="quarter" idx="10"/>
          </p:nvPr>
        </p:nvSpPr>
        <p:spPr/>
        <p:txBody>
          <a:bodyPr/>
          <a:lstStyle/>
          <a:p>
            <a:fld id="{884D6568-3F91-9F45-BD69-9142FC2FCAFC}" type="slidenum">
              <a:rPr lang="en-US" smtClean="0"/>
              <a:pPr/>
              <a:t>4</a:t>
            </a:fld>
            <a:endParaRPr lang="en-US"/>
          </a:p>
        </p:txBody>
      </p:sp>
    </p:spTree>
    <p:extLst>
      <p:ext uri="{BB962C8B-B14F-4D97-AF65-F5344CB8AC3E}">
        <p14:creationId xmlns:p14="http://schemas.microsoft.com/office/powerpoint/2010/main" val="2441365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question was asked to increase participant</a:t>
            </a:r>
            <a:r>
              <a:rPr lang="en-US" baseline="0" dirty="0" smtClean="0"/>
              <a:t> understanding</a:t>
            </a:r>
            <a:endParaRPr lang="en-US" dirty="0"/>
          </a:p>
        </p:txBody>
      </p:sp>
      <p:sp>
        <p:nvSpPr>
          <p:cNvPr id="4" name="Slide Number Placeholder 3"/>
          <p:cNvSpPr>
            <a:spLocks noGrp="1"/>
          </p:cNvSpPr>
          <p:nvPr>
            <p:ph type="sldNum" sz="quarter" idx="10"/>
          </p:nvPr>
        </p:nvSpPr>
        <p:spPr/>
        <p:txBody>
          <a:bodyPr/>
          <a:lstStyle/>
          <a:p>
            <a:fld id="{884D6568-3F91-9F45-BD69-9142FC2FCAFC}" type="slidenum">
              <a:rPr lang="en-US" smtClean="0"/>
              <a:pPr/>
              <a:t>16</a:t>
            </a:fld>
            <a:endParaRPr lang="en-US"/>
          </a:p>
        </p:txBody>
      </p:sp>
    </p:spTree>
    <p:extLst>
      <p:ext uri="{BB962C8B-B14F-4D97-AF65-F5344CB8AC3E}">
        <p14:creationId xmlns:p14="http://schemas.microsoft.com/office/powerpoint/2010/main" val="1842856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0F542253-58FD-8A4B-B8ED-4EF52ADD485B}" type="datetimeFigureOut">
              <a:rPr lang="en-US" smtClean="0"/>
              <a:t>2/24/17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103EE-F7D7-064E-80AF-6B7DDAA648E5}"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spcAft>
                <a:spcPts val="10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0F542253-58FD-8A4B-B8ED-4EF52ADD485B}" type="datetimeFigureOut">
              <a:rPr lang="en-US" smtClean="0"/>
              <a:t>2/24/17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103EE-F7D7-064E-80AF-6B7DDAA648E5}" type="slidenum">
              <a:rPr lang="en-US" smtClean="0"/>
              <a:t>‹#›</a:t>
            </a:fld>
            <a:endParaRPr 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0F542253-58FD-8A4B-B8ED-4EF52ADD485B}" type="datetimeFigureOut">
              <a:rPr lang="en-US" smtClean="0"/>
              <a:t>2/24/17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103EE-F7D7-064E-80AF-6B7DDAA648E5}" type="slidenum">
              <a:rPr lang="en-US" smtClean="0"/>
              <a:t>‹#›</a:t>
            </a:fld>
            <a:endParaRPr 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0F542253-58FD-8A4B-B8ED-4EF52ADD485B}" type="datetimeFigureOut">
              <a:rPr lang="en-US" smtClean="0"/>
              <a:t>2/24/17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103EE-F7D7-064E-80AF-6B7DDAA648E5}" type="slidenum">
              <a:rPr lang="en-US" smtClean="0"/>
              <a:t>‹#›</a:t>
            </a:fld>
            <a:endParaRPr 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0F542253-58FD-8A4B-B8ED-4EF52ADD485B}" type="datetimeFigureOut">
              <a:rPr lang="en-US" smtClean="0"/>
              <a:t>2/24/17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103EE-F7D7-064E-80AF-6B7DDAA648E5}" type="slidenum">
              <a:rPr lang="en-US" smtClean="0"/>
              <a:t>‹#›</a:t>
            </a:fld>
            <a:endParaRPr 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0F542253-58FD-8A4B-B8ED-4EF52ADD485B}" type="datetimeFigureOut">
              <a:rPr lang="en-US" smtClean="0"/>
              <a:t>2/24/17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103EE-F7D7-064E-80AF-6B7DDAA648E5}" type="slidenum">
              <a:rPr lang="en-US" smtClean="0"/>
              <a:t>‹#›</a:t>
            </a:fld>
            <a:endParaRPr 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F542253-58FD-8A4B-B8ED-4EF52ADD485B}" type="datetimeFigureOut">
              <a:rPr lang="en-US" smtClean="0"/>
              <a:t>2/24/17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103EE-F7D7-064E-80AF-6B7DDAA648E5}" type="slidenum">
              <a:rPr lang="en-US" smtClean="0"/>
              <a:t>‹#›</a:t>
            </a:fld>
            <a:endParaRPr 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4" y="577849"/>
            <a:ext cx="5768788" cy="546100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F542253-58FD-8A4B-B8ED-4EF52ADD485B}" type="datetimeFigureOut">
              <a:rPr lang="en-US" smtClean="0"/>
              <a:t>2/24/17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103EE-F7D7-064E-80AF-6B7DDAA648E5}" type="slidenum">
              <a:rPr lang="en-US" smtClean="0"/>
              <a:t>‹#›</a:t>
            </a:fld>
            <a:endParaRPr 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
        <p:cNvGrpSpPr/>
        <p:nvPr/>
      </p:nvGrpSpPr>
      <p:grpSpPr>
        <a:xfrm>
          <a:off x="0" y="0"/>
          <a:ext cx="0" cy="0"/>
          <a:chOff x="0" y="0"/>
          <a:chExt cx="0" cy="0"/>
        </a:xfrm>
      </p:grpSpPr>
    </p:spTree>
    <p:extLst>
      <p:ext uri="{BB962C8B-B14F-4D97-AF65-F5344CB8AC3E}">
        <p14:creationId xmlns:p14="http://schemas.microsoft.com/office/powerpoint/2010/main" val="13542623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822960" y="2743201"/>
            <a:ext cx="7498080" cy="1097279"/>
          </a:xfrm>
          <a:prstGeom prst="rect">
            <a:avLst/>
          </a:prstGeom>
          <a:noFill/>
          <a:ln>
            <a:noFill/>
          </a:ln>
        </p:spPr>
        <p:txBody>
          <a:bodyPr lIns="82283" tIns="82283" rIns="82283" bIns="82283" anchor="t" anchorCtr="0"/>
          <a:lstStyle>
            <a:lvl1pPr lvl="0" algn="ctr">
              <a:spcBef>
                <a:spcPts val="0"/>
              </a:spcBef>
              <a:buSzPct val="100000"/>
              <a:defRPr sz="4300"/>
            </a:lvl1pPr>
            <a:lvl2pPr lvl="1" algn="ctr">
              <a:spcBef>
                <a:spcPts val="0"/>
              </a:spcBef>
              <a:buSzPct val="100000"/>
              <a:defRPr sz="4300"/>
            </a:lvl2pPr>
            <a:lvl3pPr lvl="2" algn="ctr">
              <a:spcBef>
                <a:spcPts val="0"/>
              </a:spcBef>
              <a:buSzPct val="100000"/>
              <a:defRPr sz="4300"/>
            </a:lvl3pPr>
            <a:lvl4pPr lvl="3" algn="ctr">
              <a:spcBef>
                <a:spcPts val="0"/>
              </a:spcBef>
              <a:buSzPct val="100000"/>
              <a:defRPr sz="4300"/>
            </a:lvl4pPr>
            <a:lvl5pPr lvl="4" algn="ctr">
              <a:spcBef>
                <a:spcPts val="0"/>
              </a:spcBef>
              <a:buSzPct val="100000"/>
              <a:defRPr sz="4300"/>
            </a:lvl5pPr>
            <a:lvl6pPr lvl="5" algn="ctr">
              <a:spcBef>
                <a:spcPts val="0"/>
              </a:spcBef>
              <a:buSzPct val="100000"/>
              <a:defRPr sz="4300"/>
            </a:lvl6pPr>
            <a:lvl7pPr lvl="6" algn="ctr">
              <a:spcBef>
                <a:spcPts val="0"/>
              </a:spcBef>
              <a:buSzPct val="100000"/>
              <a:defRPr sz="4300"/>
            </a:lvl7pPr>
            <a:lvl8pPr lvl="7" algn="ctr">
              <a:spcBef>
                <a:spcPts val="0"/>
              </a:spcBef>
              <a:buSzPct val="100000"/>
              <a:defRPr sz="4300"/>
            </a:lvl8pPr>
            <a:lvl9pPr lvl="8" algn="ctr">
              <a:spcBef>
                <a:spcPts val="0"/>
              </a:spcBef>
              <a:buSzPct val="100000"/>
              <a:defRPr sz="4300"/>
            </a:lvl9pPr>
          </a:lstStyle>
          <a:p>
            <a:endParaRPr/>
          </a:p>
        </p:txBody>
      </p:sp>
      <p:sp>
        <p:nvSpPr>
          <p:cNvPr id="9" name="Shape 9"/>
          <p:cNvSpPr txBox="1">
            <a:spLocks noGrp="1"/>
          </p:cNvSpPr>
          <p:nvPr>
            <p:ph type="subTitle" idx="1"/>
          </p:nvPr>
        </p:nvSpPr>
        <p:spPr>
          <a:xfrm>
            <a:off x="1645921" y="4114800"/>
            <a:ext cx="5852159" cy="822960"/>
          </a:xfrm>
          <a:prstGeom prst="rect">
            <a:avLst/>
          </a:prstGeom>
          <a:noFill/>
          <a:ln>
            <a:noFill/>
          </a:ln>
        </p:spPr>
        <p:txBody>
          <a:bodyPr lIns="82283" tIns="82283" rIns="82283" bIns="82283" anchor="t" anchorCtr="0"/>
          <a:lstStyle>
            <a:lvl1pPr lvl="0" algn="ctr">
              <a:spcBef>
                <a:spcPts val="0"/>
              </a:spcBef>
              <a:buSzPct val="100000"/>
              <a:defRPr sz="2900"/>
            </a:lvl1pPr>
            <a:lvl2pPr lvl="1" algn="ctr">
              <a:spcBef>
                <a:spcPts val="0"/>
              </a:spcBef>
              <a:buSzPct val="100000"/>
              <a:defRPr sz="2900"/>
            </a:lvl2pPr>
            <a:lvl3pPr lvl="2" algn="ctr">
              <a:spcBef>
                <a:spcPts val="0"/>
              </a:spcBef>
              <a:buSzPct val="100000"/>
              <a:defRPr sz="2900"/>
            </a:lvl3pPr>
            <a:lvl4pPr lvl="3" algn="ctr">
              <a:spcBef>
                <a:spcPts val="0"/>
              </a:spcBef>
              <a:buSzPct val="100000"/>
              <a:defRPr sz="2900"/>
            </a:lvl4pPr>
            <a:lvl5pPr lvl="4" algn="ctr">
              <a:spcBef>
                <a:spcPts val="0"/>
              </a:spcBef>
              <a:buSzPct val="100000"/>
              <a:defRPr sz="2900"/>
            </a:lvl5pPr>
            <a:lvl6pPr lvl="5" algn="ctr">
              <a:spcBef>
                <a:spcPts val="0"/>
              </a:spcBef>
              <a:buSzPct val="100000"/>
              <a:defRPr sz="2900"/>
            </a:lvl6pPr>
            <a:lvl7pPr lvl="6" algn="ctr">
              <a:spcBef>
                <a:spcPts val="0"/>
              </a:spcBef>
              <a:buSzPct val="100000"/>
              <a:defRPr sz="2900"/>
            </a:lvl7pPr>
            <a:lvl8pPr lvl="7" algn="ctr">
              <a:spcBef>
                <a:spcPts val="0"/>
              </a:spcBef>
              <a:buSzPct val="100000"/>
              <a:defRPr sz="2900"/>
            </a:lvl8pPr>
            <a:lvl9pPr lvl="8" algn="ctr">
              <a:spcBef>
                <a:spcPts val="0"/>
              </a:spcBef>
              <a:buSzPct val="100000"/>
              <a:defRPr sz="2900"/>
            </a:lvl9pPr>
          </a:lstStyle>
          <a:p>
            <a:endParaRPr/>
          </a:p>
        </p:txBody>
      </p:sp>
    </p:spTree>
    <p:extLst>
      <p:ext uri="{BB962C8B-B14F-4D97-AF65-F5344CB8AC3E}">
        <p14:creationId xmlns:p14="http://schemas.microsoft.com/office/powerpoint/2010/main" val="27718109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274320" y="274320"/>
            <a:ext cx="8595360" cy="822960"/>
          </a:xfrm>
          <a:prstGeom prst="rect">
            <a:avLst/>
          </a:prstGeom>
          <a:noFill/>
          <a:ln>
            <a:noFill/>
          </a:ln>
        </p:spPr>
        <p:txBody>
          <a:bodyPr lIns="82283" tIns="82283" rIns="82283" bIns="82283" anchor="t" anchorCtr="0"/>
          <a:lstStyle>
            <a:lvl1pPr lvl="0">
              <a:spcBef>
                <a:spcPts val="0"/>
              </a:spcBef>
              <a:buSzPct val="99224"/>
              <a:defRPr sz="3800"/>
            </a:lvl1pPr>
            <a:lvl2pPr lvl="1">
              <a:spcBef>
                <a:spcPts val="0"/>
              </a:spcBef>
              <a:buSzPct val="99224"/>
              <a:defRPr sz="3800"/>
            </a:lvl2pPr>
            <a:lvl3pPr lvl="2">
              <a:spcBef>
                <a:spcPts val="0"/>
              </a:spcBef>
              <a:buSzPct val="99224"/>
              <a:defRPr sz="3800"/>
            </a:lvl3pPr>
            <a:lvl4pPr lvl="3">
              <a:spcBef>
                <a:spcPts val="0"/>
              </a:spcBef>
              <a:buSzPct val="99224"/>
              <a:defRPr sz="3800"/>
            </a:lvl4pPr>
            <a:lvl5pPr lvl="4">
              <a:spcBef>
                <a:spcPts val="0"/>
              </a:spcBef>
              <a:buSzPct val="99224"/>
              <a:defRPr sz="3800"/>
            </a:lvl5pPr>
            <a:lvl6pPr lvl="5">
              <a:spcBef>
                <a:spcPts val="0"/>
              </a:spcBef>
              <a:buSzPct val="99224"/>
              <a:defRPr sz="3800"/>
            </a:lvl6pPr>
            <a:lvl7pPr lvl="6">
              <a:spcBef>
                <a:spcPts val="0"/>
              </a:spcBef>
              <a:buSzPct val="99224"/>
              <a:defRPr sz="3800"/>
            </a:lvl7pPr>
            <a:lvl8pPr lvl="7">
              <a:spcBef>
                <a:spcPts val="0"/>
              </a:spcBef>
              <a:buSzPct val="99224"/>
              <a:defRPr sz="3800"/>
            </a:lvl8pPr>
            <a:lvl9pPr lvl="8">
              <a:spcBef>
                <a:spcPts val="0"/>
              </a:spcBef>
              <a:buSzPct val="99224"/>
              <a:defRPr sz="3800"/>
            </a:lvl9pPr>
          </a:lstStyle>
          <a:p>
            <a:endParaRPr/>
          </a:p>
        </p:txBody>
      </p:sp>
      <p:sp>
        <p:nvSpPr>
          <p:cNvPr id="12" name="Shape 12"/>
          <p:cNvSpPr txBox="1">
            <a:spLocks noGrp="1"/>
          </p:cNvSpPr>
          <p:nvPr>
            <p:ph type="body" idx="1"/>
          </p:nvPr>
        </p:nvSpPr>
        <p:spPr>
          <a:xfrm>
            <a:off x="274320" y="1645921"/>
            <a:ext cx="8595360" cy="4937759"/>
          </a:xfrm>
          <a:prstGeom prst="rect">
            <a:avLst/>
          </a:prstGeom>
          <a:noFill/>
          <a:ln>
            <a:noFill/>
          </a:ln>
        </p:spPr>
        <p:txBody>
          <a:bodyPr lIns="82283" tIns="82283" rIns="82283" bIns="82283" anchor="t" anchorCtr="0"/>
          <a:lstStyle>
            <a:lvl1pPr lvl="0">
              <a:spcBef>
                <a:spcPts val="0"/>
              </a:spcBef>
              <a:buSzPct val="98765"/>
              <a:defRPr sz="2400"/>
            </a:lvl1pPr>
            <a:lvl2pPr lvl="1">
              <a:spcBef>
                <a:spcPts val="0"/>
              </a:spcBef>
              <a:buSzPct val="98765"/>
              <a:defRPr sz="2400"/>
            </a:lvl2pPr>
            <a:lvl3pPr lvl="2">
              <a:spcBef>
                <a:spcPts val="0"/>
              </a:spcBef>
              <a:buSzPct val="98765"/>
              <a:defRPr sz="2400"/>
            </a:lvl3pPr>
            <a:lvl4pPr lvl="3">
              <a:spcBef>
                <a:spcPts val="0"/>
              </a:spcBef>
              <a:buSzPct val="98765"/>
              <a:defRPr sz="2400"/>
            </a:lvl4pPr>
            <a:lvl5pPr lvl="4">
              <a:spcBef>
                <a:spcPts val="0"/>
              </a:spcBef>
              <a:buSzPct val="98765"/>
              <a:defRPr sz="2400"/>
            </a:lvl5pPr>
            <a:lvl6pPr lvl="5">
              <a:spcBef>
                <a:spcPts val="0"/>
              </a:spcBef>
              <a:buSzPct val="98765"/>
              <a:defRPr sz="2400"/>
            </a:lvl6pPr>
            <a:lvl7pPr lvl="6">
              <a:spcBef>
                <a:spcPts val="0"/>
              </a:spcBef>
              <a:buSzPct val="98765"/>
              <a:defRPr sz="2400"/>
            </a:lvl7pPr>
            <a:lvl8pPr lvl="7">
              <a:spcBef>
                <a:spcPts val="0"/>
              </a:spcBef>
              <a:buSzPct val="98765"/>
              <a:defRPr sz="2400"/>
            </a:lvl8pPr>
            <a:lvl9pPr lvl="8">
              <a:spcBef>
                <a:spcPts val="0"/>
              </a:spcBef>
              <a:buSzPct val="98765"/>
              <a:defRPr sz="2400"/>
            </a:lvl9pPr>
          </a:lstStyle>
          <a:p>
            <a:endParaRPr/>
          </a:p>
        </p:txBody>
      </p:sp>
    </p:spTree>
    <p:extLst>
      <p:ext uri="{BB962C8B-B14F-4D97-AF65-F5344CB8AC3E}">
        <p14:creationId xmlns:p14="http://schemas.microsoft.com/office/powerpoint/2010/main" val="221207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F542253-58FD-8A4B-B8ED-4EF52ADD485B}" type="datetimeFigureOut">
              <a:rPr lang="en-US" smtClean="0"/>
              <a:t>2/24/17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103EE-F7D7-064E-80AF-6B7DDAA648E5}" type="slidenum">
              <a:rPr lang="en-US" smtClean="0"/>
              <a:t>‹#›</a:t>
            </a:fld>
            <a:endParaRPr 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274320" y="274320"/>
            <a:ext cx="8595360" cy="822960"/>
          </a:xfrm>
          <a:prstGeom prst="rect">
            <a:avLst/>
          </a:prstGeom>
          <a:noFill/>
          <a:ln>
            <a:noFill/>
          </a:ln>
        </p:spPr>
        <p:txBody>
          <a:bodyPr lIns="82283" tIns="82283" rIns="82283" bIns="82283" anchor="t" anchorCtr="0"/>
          <a:lstStyle>
            <a:lvl1pPr lvl="0">
              <a:spcBef>
                <a:spcPts val="0"/>
              </a:spcBef>
              <a:buSzPct val="99224"/>
              <a:defRPr sz="3800"/>
            </a:lvl1pPr>
            <a:lvl2pPr lvl="1">
              <a:spcBef>
                <a:spcPts val="0"/>
              </a:spcBef>
              <a:buSzPct val="99224"/>
              <a:defRPr sz="3800"/>
            </a:lvl2pPr>
            <a:lvl3pPr lvl="2">
              <a:spcBef>
                <a:spcPts val="0"/>
              </a:spcBef>
              <a:buSzPct val="99224"/>
              <a:defRPr sz="3800"/>
            </a:lvl3pPr>
            <a:lvl4pPr lvl="3">
              <a:spcBef>
                <a:spcPts val="0"/>
              </a:spcBef>
              <a:buSzPct val="99224"/>
              <a:defRPr sz="3800"/>
            </a:lvl4pPr>
            <a:lvl5pPr lvl="4">
              <a:spcBef>
                <a:spcPts val="0"/>
              </a:spcBef>
              <a:buSzPct val="99224"/>
              <a:defRPr sz="3800"/>
            </a:lvl5pPr>
            <a:lvl6pPr lvl="5">
              <a:spcBef>
                <a:spcPts val="0"/>
              </a:spcBef>
              <a:buSzPct val="99224"/>
              <a:defRPr sz="3800"/>
            </a:lvl6pPr>
            <a:lvl7pPr lvl="6">
              <a:spcBef>
                <a:spcPts val="0"/>
              </a:spcBef>
              <a:buSzPct val="99224"/>
              <a:defRPr sz="3800"/>
            </a:lvl7pPr>
            <a:lvl8pPr lvl="7">
              <a:spcBef>
                <a:spcPts val="0"/>
              </a:spcBef>
              <a:buSzPct val="99224"/>
              <a:defRPr sz="3800"/>
            </a:lvl8pPr>
            <a:lvl9pPr lvl="8">
              <a:spcBef>
                <a:spcPts val="0"/>
              </a:spcBef>
              <a:buSzPct val="99224"/>
              <a:defRPr sz="3800"/>
            </a:lvl9pPr>
          </a:lstStyle>
          <a:p>
            <a:endParaRPr/>
          </a:p>
        </p:txBody>
      </p:sp>
      <p:sp>
        <p:nvSpPr>
          <p:cNvPr id="15" name="Shape 15"/>
          <p:cNvSpPr txBox="1">
            <a:spLocks noGrp="1"/>
          </p:cNvSpPr>
          <p:nvPr>
            <p:ph type="body" idx="1"/>
          </p:nvPr>
        </p:nvSpPr>
        <p:spPr>
          <a:xfrm>
            <a:off x="274321" y="1645921"/>
            <a:ext cx="4023359" cy="4937759"/>
          </a:xfrm>
          <a:prstGeom prst="rect">
            <a:avLst/>
          </a:prstGeom>
          <a:noFill/>
          <a:ln>
            <a:noFill/>
          </a:ln>
        </p:spPr>
        <p:txBody>
          <a:bodyPr lIns="82283" tIns="82283" rIns="82283" bIns="82283" anchor="t" anchorCtr="0"/>
          <a:lstStyle>
            <a:lvl1pPr lvl="0">
              <a:spcBef>
                <a:spcPts val="0"/>
              </a:spcBef>
              <a:buSzPct val="98765"/>
              <a:defRPr sz="2400"/>
            </a:lvl1pPr>
            <a:lvl2pPr lvl="1">
              <a:spcBef>
                <a:spcPts val="0"/>
              </a:spcBef>
              <a:buSzPct val="98765"/>
              <a:defRPr sz="2400"/>
            </a:lvl2pPr>
            <a:lvl3pPr lvl="2">
              <a:spcBef>
                <a:spcPts val="0"/>
              </a:spcBef>
              <a:buSzPct val="98765"/>
              <a:defRPr sz="2400"/>
            </a:lvl3pPr>
            <a:lvl4pPr lvl="3">
              <a:spcBef>
                <a:spcPts val="0"/>
              </a:spcBef>
              <a:buSzPct val="98765"/>
              <a:defRPr sz="2400"/>
            </a:lvl4pPr>
            <a:lvl5pPr lvl="4">
              <a:spcBef>
                <a:spcPts val="0"/>
              </a:spcBef>
              <a:buSzPct val="98765"/>
              <a:defRPr sz="2400"/>
            </a:lvl5pPr>
            <a:lvl6pPr lvl="5">
              <a:spcBef>
                <a:spcPts val="0"/>
              </a:spcBef>
              <a:buSzPct val="98765"/>
              <a:defRPr sz="2400"/>
            </a:lvl6pPr>
            <a:lvl7pPr lvl="6">
              <a:spcBef>
                <a:spcPts val="0"/>
              </a:spcBef>
              <a:buSzPct val="98765"/>
              <a:defRPr sz="2400"/>
            </a:lvl7pPr>
            <a:lvl8pPr lvl="7">
              <a:spcBef>
                <a:spcPts val="0"/>
              </a:spcBef>
              <a:buSzPct val="98765"/>
              <a:defRPr sz="2400"/>
            </a:lvl8pPr>
            <a:lvl9pPr lvl="8">
              <a:spcBef>
                <a:spcPts val="0"/>
              </a:spcBef>
              <a:buSzPct val="98765"/>
              <a:defRPr sz="2400"/>
            </a:lvl9pPr>
          </a:lstStyle>
          <a:p>
            <a:endParaRPr/>
          </a:p>
        </p:txBody>
      </p:sp>
      <p:sp>
        <p:nvSpPr>
          <p:cNvPr id="16" name="Shape 16"/>
          <p:cNvSpPr txBox="1">
            <a:spLocks noGrp="1"/>
          </p:cNvSpPr>
          <p:nvPr>
            <p:ph type="body" idx="2"/>
          </p:nvPr>
        </p:nvSpPr>
        <p:spPr>
          <a:xfrm>
            <a:off x="4846321" y="1645921"/>
            <a:ext cx="4023359" cy="4937759"/>
          </a:xfrm>
          <a:prstGeom prst="rect">
            <a:avLst/>
          </a:prstGeom>
          <a:noFill/>
          <a:ln>
            <a:noFill/>
          </a:ln>
        </p:spPr>
        <p:txBody>
          <a:bodyPr lIns="82283" tIns="82283" rIns="82283" bIns="82283" anchor="t" anchorCtr="0"/>
          <a:lstStyle>
            <a:lvl1pPr lvl="0">
              <a:spcBef>
                <a:spcPts val="0"/>
              </a:spcBef>
              <a:buSzPct val="98765"/>
              <a:defRPr sz="2400"/>
            </a:lvl1pPr>
            <a:lvl2pPr lvl="1">
              <a:spcBef>
                <a:spcPts val="0"/>
              </a:spcBef>
              <a:buSzPct val="98765"/>
              <a:defRPr sz="2400"/>
            </a:lvl2pPr>
            <a:lvl3pPr lvl="2">
              <a:spcBef>
                <a:spcPts val="0"/>
              </a:spcBef>
              <a:buSzPct val="98765"/>
              <a:defRPr sz="2400"/>
            </a:lvl3pPr>
            <a:lvl4pPr lvl="3">
              <a:spcBef>
                <a:spcPts val="0"/>
              </a:spcBef>
              <a:buSzPct val="98765"/>
              <a:defRPr sz="2400"/>
            </a:lvl4pPr>
            <a:lvl5pPr lvl="4">
              <a:spcBef>
                <a:spcPts val="0"/>
              </a:spcBef>
              <a:buSzPct val="98765"/>
              <a:defRPr sz="2400"/>
            </a:lvl5pPr>
            <a:lvl6pPr lvl="5">
              <a:spcBef>
                <a:spcPts val="0"/>
              </a:spcBef>
              <a:buSzPct val="98765"/>
              <a:defRPr sz="2400"/>
            </a:lvl6pPr>
            <a:lvl7pPr lvl="6">
              <a:spcBef>
                <a:spcPts val="0"/>
              </a:spcBef>
              <a:buSzPct val="98765"/>
              <a:defRPr sz="2400"/>
            </a:lvl7pPr>
            <a:lvl8pPr lvl="7">
              <a:spcBef>
                <a:spcPts val="0"/>
              </a:spcBef>
              <a:buSzPct val="98765"/>
              <a:defRPr sz="2400"/>
            </a:lvl8pPr>
            <a:lvl9pPr lvl="8">
              <a:spcBef>
                <a:spcPts val="0"/>
              </a:spcBef>
              <a:buSzPct val="98765"/>
              <a:defRPr sz="2400"/>
            </a:lvl9pPr>
          </a:lstStyle>
          <a:p>
            <a:endParaRPr/>
          </a:p>
        </p:txBody>
      </p:sp>
    </p:spTree>
    <p:extLst>
      <p:ext uri="{BB962C8B-B14F-4D97-AF65-F5344CB8AC3E}">
        <p14:creationId xmlns:p14="http://schemas.microsoft.com/office/powerpoint/2010/main" val="5442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Caption">
    <p:spTree>
      <p:nvGrpSpPr>
        <p:cNvPr id="1" name="Shape 17"/>
        <p:cNvGrpSpPr/>
        <p:nvPr/>
      </p:nvGrpSpPr>
      <p:grpSpPr>
        <a:xfrm>
          <a:off x="0" y="0"/>
          <a:ext cx="0" cy="0"/>
          <a:chOff x="0" y="0"/>
          <a:chExt cx="0" cy="0"/>
        </a:xfrm>
      </p:grpSpPr>
      <p:sp>
        <p:nvSpPr>
          <p:cNvPr id="18" name="Shape 18"/>
          <p:cNvSpPr txBox="1">
            <a:spLocks noGrp="1"/>
          </p:cNvSpPr>
          <p:nvPr>
            <p:ph type="body" idx="1"/>
          </p:nvPr>
        </p:nvSpPr>
        <p:spPr>
          <a:xfrm>
            <a:off x="274320" y="6035041"/>
            <a:ext cx="8595360" cy="548639"/>
          </a:xfrm>
          <a:prstGeom prst="rect">
            <a:avLst/>
          </a:prstGeom>
          <a:noFill/>
          <a:ln>
            <a:noFill/>
          </a:ln>
        </p:spPr>
        <p:txBody>
          <a:bodyPr lIns="82283" tIns="82283" rIns="82283" bIns="82283" anchor="t" anchorCtr="0"/>
          <a:lstStyle>
            <a:lvl1pPr lvl="0" algn="ctr">
              <a:spcBef>
                <a:spcPts val="0"/>
              </a:spcBef>
              <a:buSzPct val="100000"/>
              <a:defRPr sz="2900"/>
            </a:lvl1pPr>
            <a:lvl2pPr lvl="1" algn="ctr">
              <a:spcBef>
                <a:spcPts val="0"/>
              </a:spcBef>
              <a:buSzPct val="100000"/>
              <a:defRPr sz="2900"/>
            </a:lvl2pPr>
            <a:lvl3pPr lvl="2" algn="ctr">
              <a:spcBef>
                <a:spcPts val="0"/>
              </a:spcBef>
              <a:buSzPct val="100000"/>
              <a:defRPr sz="2900"/>
            </a:lvl3pPr>
            <a:lvl4pPr lvl="3" algn="ctr">
              <a:spcBef>
                <a:spcPts val="0"/>
              </a:spcBef>
              <a:buSzPct val="100000"/>
              <a:defRPr sz="2900"/>
            </a:lvl4pPr>
            <a:lvl5pPr lvl="4" algn="ctr">
              <a:spcBef>
                <a:spcPts val="0"/>
              </a:spcBef>
              <a:buSzPct val="100000"/>
              <a:defRPr sz="2900"/>
            </a:lvl5pPr>
            <a:lvl6pPr lvl="5" algn="ctr">
              <a:spcBef>
                <a:spcPts val="0"/>
              </a:spcBef>
              <a:buSzPct val="100000"/>
              <a:defRPr sz="2900"/>
            </a:lvl6pPr>
            <a:lvl7pPr lvl="6" algn="ctr">
              <a:spcBef>
                <a:spcPts val="0"/>
              </a:spcBef>
              <a:buSzPct val="100000"/>
              <a:defRPr sz="2900"/>
            </a:lvl7pPr>
            <a:lvl8pPr lvl="7" algn="ctr">
              <a:spcBef>
                <a:spcPts val="0"/>
              </a:spcBef>
              <a:buSzPct val="100000"/>
              <a:defRPr sz="2900"/>
            </a:lvl8pPr>
            <a:lvl9pPr lvl="8" algn="ctr">
              <a:spcBef>
                <a:spcPts val="0"/>
              </a:spcBef>
              <a:buSzPct val="100000"/>
              <a:defRPr sz="2900"/>
            </a:lvl9pPr>
          </a:lstStyle>
          <a:p>
            <a:endParaRPr/>
          </a:p>
        </p:txBody>
      </p:sp>
    </p:spTree>
    <p:extLst>
      <p:ext uri="{BB962C8B-B14F-4D97-AF65-F5344CB8AC3E}">
        <p14:creationId xmlns:p14="http://schemas.microsoft.com/office/powerpoint/2010/main" val="475137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0F542253-58FD-8A4B-B8ED-4EF52ADD485B}" type="datetimeFigureOut">
              <a:rPr lang="en-US" smtClean="0"/>
              <a:t>2/24/17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103EE-F7D7-064E-80AF-6B7DDAA648E5}"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542253-58FD-8A4B-B8ED-4EF52ADD485B}" type="datetimeFigureOut">
              <a:rPr lang="en-US" smtClean="0"/>
              <a:t>2/24/17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103EE-F7D7-064E-80AF-6B7DDAA648E5}"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F542253-58FD-8A4B-B8ED-4EF52ADD485B}" type="datetimeFigureOut">
              <a:rPr lang="en-US" smtClean="0"/>
              <a:t>2/24/17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103EE-F7D7-064E-80AF-6B7DDAA648E5}" type="slidenum">
              <a:rPr lang="en-US" smtClean="0"/>
              <a:t>‹#›</a:t>
            </a:fld>
            <a:endParaRPr 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F542253-58FD-8A4B-B8ED-4EF52ADD485B}" type="datetimeFigureOut">
              <a:rPr lang="en-US" smtClean="0"/>
              <a:t>2/24/17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B103EE-F7D7-064E-80AF-6B7DDAA648E5}" type="slidenum">
              <a:rPr lang="en-US" smtClean="0"/>
              <a:t>‹#›</a:t>
            </a:fld>
            <a:endParaRPr 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F542253-58FD-8A4B-B8ED-4EF52ADD485B}" type="datetimeFigureOut">
              <a:rPr lang="en-US" smtClean="0"/>
              <a:t>2/24/17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B103EE-F7D7-064E-80AF-6B7DDAA648E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542253-58FD-8A4B-B8ED-4EF52ADD485B}" type="datetimeFigureOut">
              <a:rPr lang="en-US" smtClean="0"/>
              <a:t>2/24/17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B103EE-F7D7-064E-80AF-6B7DDAA648E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marL="2290763" indent="-461963">
              <a:defRPr sz="2000"/>
            </a:lvl6pPr>
            <a:lvl7pPr marL="2290763" indent="-461963">
              <a:defRPr sz="2000"/>
            </a:lvl7pPr>
            <a:lvl8pPr marL="2290763" indent="-461963">
              <a:defRPr sz="2000"/>
            </a:lvl8pPr>
            <a:lvl9pPr marL="2290763" indent="-461963">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spcAft>
                <a:spcPts val="1000"/>
              </a:spcAft>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542253-58FD-8A4B-B8ED-4EF52ADD485B}" type="datetimeFigureOut">
              <a:rPr lang="en-US" smtClean="0"/>
              <a:t>2/24/17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103EE-F7D7-064E-80AF-6B7DDAA648E5}" type="slidenum">
              <a:rPr lang="en-US" smtClean="0"/>
              <a:t>‹#›</a:t>
            </a:fld>
            <a:endParaRPr 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theme" Target="../theme/theme2.xml"/><Relationship Id="rId1" Type="http://schemas.openxmlformats.org/officeDocument/2006/relationships/slideLayout" Target="../slideLayouts/slideLayout17.xml"/><Relationship Id="rId2"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0F542253-58FD-8A4B-B8ED-4EF52ADD485B}" type="datetimeFigureOut">
              <a:rPr lang="en-US" smtClean="0"/>
              <a:t>2/24/17</a:t>
            </a:fld>
            <a:endParaRPr 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F5B103EE-F7D7-064E-80AF-6B7DDAA648E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sz="1800" kern="1200">
          <a:solidFill>
            <a:schemeClr val="tx1"/>
          </a:solidFill>
          <a:latin typeface="+mn-lt"/>
          <a:ea typeface="+mn-ea"/>
          <a:cs typeface="+mn-cs"/>
        </a:defRPr>
      </a:lvl5pPr>
      <a:lvl6pPr marL="27432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6pPr>
      <a:lvl7pPr marL="32051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7pPr>
      <a:lvl8pPr marL="3657600" indent="-461963" algn="l" defTabSz="914400" rtl="0" eaLnBrk="1" latinLnBrk="0" hangingPunct="1">
        <a:spcBef>
          <a:spcPts val="0"/>
        </a:spcBef>
        <a:spcAft>
          <a:spcPts val="600"/>
        </a:spcAft>
        <a:buClr>
          <a:schemeClr val="bg2"/>
        </a:buClr>
        <a:buFont typeface="Wingdings 2" pitchFamily="18" charset="2"/>
        <a:buChar char="ò"/>
        <a:defRPr lang="en-US" sz="1800" kern="1200" dirty="0" smtClean="0">
          <a:solidFill>
            <a:schemeClr val="tx1"/>
          </a:solidFill>
          <a:latin typeface="+mn-lt"/>
          <a:ea typeface="+mn-ea"/>
          <a:cs typeface="+mn-cs"/>
        </a:defRPr>
      </a:lvl8pPr>
      <a:lvl9pPr marL="4119563" indent="-461963" algn="l" defTabSz="914400" rtl="0" eaLnBrk="1" latinLnBrk="0" hangingPunct="1">
        <a:spcBef>
          <a:spcPts val="0"/>
        </a:spcBef>
        <a:spcAft>
          <a:spcPts val="600"/>
        </a:spcAft>
        <a:buFont typeface="Wingdings 2" pitchFamily="18" charset="2"/>
        <a:buChar char="ò"/>
        <a:defRPr lang="en-US" sz="1800" kern="1200" dirty="0" smtClean="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Tree>
    <p:extLst>
      <p:ext uri="{BB962C8B-B14F-4D97-AF65-F5344CB8AC3E}">
        <p14:creationId xmlns:p14="http://schemas.microsoft.com/office/powerpoint/2010/main" val="1850066331"/>
      </p:ext>
    </p:extLst>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3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eg"/><Relationship Id="rId1" Type="http://schemas.openxmlformats.org/officeDocument/2006/relationships/slideLayout" Target="../slideLayouts/slideLayout3.xml"/><Relationship Id="rId2" Type="http://schemas.openxmlformats.org/officeDocument/2006/relationships/image" Target="../media/image10.jp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6.emf"/><Relationship Id="rId1" Type="http://schemas.openxmlformats.org/officeDocument/2006/relationships/vmlDrawing" Target="../drawings/vmlDrawing1.vml"/><Relationship Id="rId2"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gif"/><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hyperlink" Target="http://images.google.com/imgres?q=transformation+math&amp;hl=en&amp;biw=1024&amp;bih=593&amp;gbv=2&amp;tbm=isch&amp;tbnid=UllqKnMn49WpgM:&amp;imgrefurl=http://www.lessonplanspage.com/mathtransformationsunit912-translations-htm&amp;docid=NSjz3jYP_0gOsM&amp;imgurl=http://www.lessonplanspage.com/graphics/MathTransformationsUnit912-TranslationsGraphic2.gif&amp;w=328&amp;h=238&amp;ei=zJi6TtGdE4nd8gOUloXaBw&amp;zoom=1" TargetMode="External"/></Relationships>
</file>

<file path=ppt/slides/_rels/slide12.xml.rels><?xml version="1.0" encoding="UTF-8" standalone="yes"?>
<Relationships xmlns="http://schemas.openxmlformats.org/package/2006/relationships"><Relationship Id="rId11" Type="http://schemas.openxmlformats.org/officeDocument/2006/relationships/oleObject" Target="../embeddings/oleObject4.bin"/><Relationship Id="rId12" Type="http://schemas.openxmlformats.org/officeDocument/2006/relationships/image" Target="../media/image22.emf"/><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hyperlink" Target="http://images.google.com/imgres?q=transformation+math&amp;hl=en&amp;biw=1024&amp;bih=593&amp;gbv=2&amp;tbm=isch&amp;tbnid=UllqKnMn49WpgM:&amp;imgrefurl=http://www.lessonplanspage.com/mathtransformationsunit912-translations-htm&amp;docid=NSjz3jYP_0gOsM&amp;imgurl=http://www.lessonplanspage.com/graphics/MathTransformationsUnit912-TranslationsGraphic2.gif&amp;w=328&amp;h=238&amp;ei=zJi6TtGdE4nd8gOUloXaBw&amp;zoom=1" TargetMode="External"/><Relationship Id="rId4" Type="http://schemas.openxmlformats.org/officeDocument/2006/relationships/image" Target="../media/image17.jpeg"/><Relationship Id="rId5" Type="http://schemas.openxmlformats.org/officeDocument/2006/relationships/image" Target="../media/image18.gif"/><Relationship Id="rId6" Type="http://schemas.openxmlformats.org/officeDocument/2006/relationships/image" Target="../media/image19.png"/><Relationship Id="rId7" Type="http://schemas.openxmlformats.org/officeDocument/2006/relationships/oleObject" Target="../embeddings/oleObject2.bin"/><Relationship Id="rId8" Type="http://schemas.openxmlformats.org/officeDocument/2006/relationships/image" Target="../media/image20.emf"/><Relationship Id="rId9" Type="http://schemas.openxmlformats.org/officeDocument/2006/relationships/oleObject" Target="../embeddings/oleObject3.bin"/><Relationship Id="rId10" Type="http://schemas.openxmlformats.org/officeDocument/2006/relationships/image" Target="../media/image21.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wootmath.com/auth/teacher/%23/poll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Transformations</a:t>
            </a:r>
            <a:endParaRPr lang="en-US" dirty="0"/>
          </a:p>
        </p:txBody>
      </p:sp>
      <p:sp>
        <p:nvSpPr>
          <p:cNvPr id="3" name="Subtitle 2"/>
          <p:cNvSpPr>
            <a:spLocks noGrp="1"/>
          </p:cNvSpPr>
          <p:nvPr>
            <p:ph type="subTitle" idx="1"/>
          </p:nvPr>
        </p:nvSpPr>
        <p:spPr/>
        <p:txBody>
          <a:bodyPr/>
          <a:lstStyle/>
          <a:p>
            <a:r>
              <a:rPr lang="en-US" dirty="0" smtClean="0"/>
              <a:t>Tamara Bonn</a:t>
            </a:r>
          </a:p>
          <a:p>
            <a:r>
              <a:rPr lang="en-US" dirty="0" smtClean="0"/>
              <a:t>Indian Springs High School</a:t>
            </a:r>
          </a:p>
          <a:p>
            <a:r>
              <a:rPr lang="en-US" dirty="0" smtClean="0"/>
              <a:t>San Bernardino Unified School District</a:t>
            </a:r>
            <a:endParaRPr lang="en-US" dirty="0"/>
          </a:p>
        </p:txBody>
      </p:sp>
      <p:pic>
        <p:nvPicPr>
          <p:cNvPr id="7" name="Picture Placeholder 6" descr="01_tallest_building.jpg"/>
          <p:cNvPicPr>
            <a:picLocks noGrp="1" noChangeAspect="1"/>
          </p:cNvPicPr>
          <p:nvPr>
            <p:ph type="pic" idx="14"/>
          </p:nvPr>
        </p:nvPicPr>
        <p:blipFill>
          <a:blip r:embed="rId2">
            <a:extLst>
              <a:ext uri="{28A0092B-C50C-407E-A947-70E740481C1C}">
                <a14:useLocalDpi xmlns:a14="http://schemas.microsoft.com/office/drawing/2010/main" val="0"/>
              </a:ext>
            </a:extLst>
          </a:blip>
          <a:srcRect l="27071" r="27071"/>
          <a:stretch>
            <a:fillRect/>
          </a:stretch>
        </p:blipFill>
        <p:spPr/>
      </p:pic>
      <p:pic>
        <p:nvPicPr>
          <p:cNvPr id="10" name="Picture Placeholder 9"/>
          <p:cNvPicPr>
            <a:picLocks noGrp="1" noChangeAspect="1"/>
          </p:cNvPicPr>
          <p:nvPr>
            <p:ph type="pic" idx="15"/>
          </p:nvPr>
        </p:nvPicPr>
        <p:blipFill>
          <a:blip r:embed="rId3"/>
          <a:srcRect l="22936" r="22936"/>
          <a:stretch>
            <a:fillRect/>
          </a:stretch>
        </p:blipFill>
        <p:spPr/>
      </p:pic>
      <p:pic>
        <p:nvPicPr>
          <p:cNvPr id="8" name="Picture Placeholder 7" descr="download.jpeg"/>
          <p:cNvPicPr>
            <a:picLocks noGrp="1" noChangeAspect="1"/>
          </p:cNvPicPr>
          <p:nvPr>
            <p:ph type="pic" idx="17"/>
          </p:nvPr>
        </p:nvPicPr>
        <p:blipFill>
          <a:blip r:embed="rId4">
            <a:extLst>
              <a:ext uri="{28A0092B-C50C-407E-A947-70E740481C1C}">
                <a14:useLocalDpi xmlns:a14="http://schemas.microsoft.com/office/drawing/2010/main" val="0"/>
              </a:ext>
            </a:extLst>
          </a:blip>
          <a:srcRect t="7146" b="7146"/>
          <a:stretch>
            <a:fillRect/>
          </a:stretch>
        </p:blipFill>
        <p:spPr>
          <a:xfrm rot="100778">
            <a:off x="3777863" y="1052884"/>
            <a:ext cx="1243584" cy="1836658"/>
          </a:xfrm>
        </p:spPr>
      </p:pic>
    </p:spTree>
    <p:extLst>
      <p:ext uri="{BB962C8B-B14F-4D97-AF65-F5344CB8AC3E}">
        <p14:creationId xmlns:p14="http://schemas.microsoft.com/office/powerpoint/2010/main" val="5541407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2960" y="395065"/>
            <a:ext cx="7498080" cy="1097279"/>
          </a:xfrm>
        </p:spPr>
        <p:txBody>
          <a:bodyPr/>
          <a:lstStyle/>
          <a:p>
            <a:r>
              <a:rPr lang="en-US" dirty="0" smtClean="0"/>
              <a:t>Composition of transformations</a:t>
            </a:r>
            <a:endParaRPr lang="en-US" dirty="0"/>
          </a:p>
        </p:txBody>
      </p:sp>
      <p:sp>
        <p:nvSpPr>
          <p:cNvPr id="3" name="Subtitle 2"/>
          <p:cNvSpPr>
            <a:spLocks noGrp="1"/>
          </p:cNvSpPr>
          <p:nvPr>
            <p:ph type="subTitle" idx="1"/>
          </p:nvPr>
        </p:nvSpPr>
        <p:spPr>
          <a:xfrm>
            <a:off x="1645921" y="2309953"/>
            <a:ext cx="5852159" cy="822960"/>
          </a:xfrm>
        </p:spPr>
        <p:txBody>
          <a:bodyPr/>
          <a:lstStyle/>
          <a:p>
            <a:r>
              <a:rPr lang="en-US" dirty="0" smtClean="0"/>
              <a:t>Example:</a:t>
            </a:r>
          </a:p>
          <a:p>
            <a:endParaRPr lang="en-US" dirty="0"/>
          </a:p>
          <a:p>
            <a:endParaRPr lang="en-US" dirty="0" smtClean="0"/>
          </a:p>
          <a:p>
            <a:r>
              <a:rPr lang="en-US" dirty="0" smtClean="0"/>
              <a:t>Since this is a composition of functions we Reflect over line a, then translate 3 units left and 2 units up.</a:t>
            </a:r>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41868511"/>
              </p:ext>
            </p:extLst>
          </p:nvPr>
        </p:nvGraphicFramePr>
        <p:xfrm>
          <a:off x="3594071" y="2883163"/>
          <a:ext cx="2179636" cy="499500"/>
        </p:xfrm>
        <a:graphic>
          <a:graphicData uri="http://schemas.openxmlformats.org/presentationml/2006/ole">
            <mc:AlternateContent xmlns:mc="http://schemas.openxmlformats.org/markup-compatibility/2006">
              <mc:Choice xmlns:v="urn:schemas-microsoft-com:vml" Requires="v">
                <p:oleObj spid="_x0000_s4116" name="Equation" r:id="rId3" imgW="1219200" imgH="279400" progId="Equation.DSMT4">
                  <p:embed/>
                </p:oleObj>
              </mc:Choice>
              <mc:Fallback>
                <p:oleObj name="Equation" r:id="rId3" imgW="1219200" imgH="279400" progId="Equation.DSMT4">
                  <p:embed/>
                  <p:pic>
                    <p:nvPicPr>
                      <p:cNvPr id="0" name=""/>
                      <p:cNvPicPr/>
                      <p:nvPr/>
                    </p:nvPicPr>
                    <p:blipFill>
                      <a:blip r:embed="rId4"/>
                      <a:stretch>
                        <a:fillRect/>
                      </a:stretch>
                    </p:blipFill>
                    <p:spPr>
                      <a:xfrm>
                        <a:off x="3594071" y="2883163"/>
                        <a:ext cx="2179636" cy="499500"/>
                      </a:xfrm>
                      <a:prstGeom prst="rect">
                        <a:avLst/>
                      </a:prstGeom>
                    </p:spPr>
                  </p:pic>
                </p:oleObj>
              </mc:Fallback>
            </mc:AlternateContent>
          </a:graphicData>
        </a:graphic>
      </p:graphicFrame>
    </p:spTree>
    <p:extLst>
      <p:ext uri="{BB962C8B-B14F-4D97-AF65-F5344CB8AC3E}">
        <p14:creationId xmlns:p14="http://schemas.microsoft.com/office/powerpoint/2010/main" val="11613484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Transformations with a grid</a:t>
            </a:r>
            <a:endParaRPr lang="en-US" sz="4800" dirty="0"/>
          </a:p>
        </p:txBody>
      </p:sp>
      <p:pic>
        <p:nvPicPr>
          <p:cNvPr id="4" name="rg_hi" descr="http://t2.gstatic.com/images?q=tbn:ANd9GcRTn88gSR-Wx7ia4JsgPe3-l3rXmDC8TlIkY3xeJjThJp-wU1-JEA">
            <a:hlinkClick r:id="rId2"/>
          </p:cNvPr>
          <p:cNvPicPr/>
          <p:nvPr/>
        </p:nvPicPr>
        <p:blipFill>
          <a:blip r:embed="rId3" cstate="print"/>
          <a:srcRect/>
          <a:stretch>
            <a:fillRect/>
          </a:stretch>
        </p:blipFill>
        <p:spPr bwMode="auto">
          <a:xfrm>
            <a:off x="337574" y="2083198"/>
            <a:ext cx="2501265" cy="1812290"/>
          </a:xfrm>
          <a:prstGeom prst="rect">
            <a:avLst/>
          </a:prstGeom>
          <a:noFill/>
          <a:ln w="9525">
            <a:noFill/>
            <a:miter lim="800000"/>
            <a:headEnd/>
            <a:tailEnd/>
          </a:ln>
        </p:spPr>
      </p:pic>
      <p:sp>
        <p:nvSpPr>
          <p:cNvPr id="5" name="TextBox 4"/>
          <p:cNvSpPr txBox="1"/>
          <p:nvPr/>
        </p:nvSpPr>
        <p:spPr>
          <a:xfrm>
            <a:off x="337574" y="1154507"/>
            <a:ext cx="4140438" cy="1200329"/>
          </a:xfrm>
          <a:prstGeom prst="rect">
            <a:avLst/>
          </a:prstGeom>
          <a:noFill/>
        </p:spPr>
        <p:txBody>
          <a:bodyPr wrap="square" rtlCol="0">
            <a:spAutoFit/>
          </a:bodyPr>
          <a:lstStyle/>
          <a:p>
            <a:r>
              <a:rPr lang="en-GB" dirty="0"/>
              <a:t>Describe fully the </a:t>
            </a:r>
            <a:r>
              <a:rPr lang="en-GB" b="1" dirty="0"/>
              <a:t>single</a:t>
            </a:r>
            <a:r>
              <a:rPr lang="en-GB" dirty="0"/>
              <a:t> transformation that maps triangle ABC onto triangle A’B’C’.</a:t>
            </a:r>
            <a:endParaRPr lang="en-US" dirty="0"/>
          </a:p>
          <a:p>
            <a:endParaRPr lang="en-US" dirty="0"/>
          </a:p>
        </p:txBody>
      </p:sp>
      <p:pic>
        <p:nvPicPr>
          <p:cNvPr id="6" name="Picture 5" descr="http://regentsprep.org/Regents/math/geometry/GT3/Graph5.gif"/>
          <p:cNvPicPr/>
          <p:nvPr/>
        </p:nvPicPr>
        <p:blipFill>
          <a:blip r:embed="rId4" cstate="print"/>
          <a:srcRect/>
          <a:stretch>
            <a:fillRect/>
          </a:stretch>
        </p:blipFill>
        <p:spPr bwMode="auto">
          <a:xfrm>
            <a:off x="387701" y="4044195"/>
            <a:ext cx="2440297" cy="2506732"/>
          </a:xfrm>
          <a:prstGeom prst="rect">
            <a:avLst/>
          </a:prstGeom>
          <a:noFill/>
          <a:ln w="9525">
            <a:noFill/>
            <a:miter lim="800000"/>
            <a:headEnd/>
            <a:tailEnd/>
          </a:ln>
        </p:spPr>
      </p:pic>
      <p:sp>
        <p:nvSpPr>
          <p:cNvPr id="7" name="TextBox 6"/>
          <p:cNvSpPr txBox="1"/>
          <p:nvPr/>
        </p:nvSpPr>
        <p:spPr>
          <a:xfrm>
            <a:off x="5029409" y="1417638"/>
            <a:ext cx="3792943" cy="1200329"/>
          </a:xfrm>
          <a:prstGeom prst="rect">
            <a:avLst/>
          </a:prstGeom>
          <a:noFill/>
        </p:spPr>
        <p:txBody>
          <a:bodyPr wrap="square" rtlCol="0">
            <a:spAutoFit/>
          </a:bodyPr>
          <a:lstStyle/>
          <a:p>
            <a:r>
              <a:rPr lang="en-US" dirty="0"/>
              <a:t>Describe fully the single transformation which maps triangle </a:t>
            </a:r>
            <a:r>
              <a:rPr lang="en-US" dirty="0" smtClean="0"/>
              <a:t>QSG </a:t>
            </a:r>
            <a:r>
              <a:rPr lang="en-US" dirty="0"/>
              <a:t>onto triangle </a:t>
            </a:r>
            <a:r>
              <a:rPr lang="en-US" dirty="0" smtClean="0"/>
              <a:t>Q’S’G’</a:t>
            </a:r>
            <a:r>
              <a:rPr lang="en-US" dirty="0"/>
              <a:t>.</a:t>
            </a:r>
          </a:p>
          <a:p>
            <a:endParaRPr lang="en-US" dirty="0"/>
          </a:p>
        </p:txBody>
      </p:sp>
      <p:pic>
        <p:nvPicPr>
          <p:cNvPr id="8" name="Picture 7"/>
          <p:cNvPicPr>
            <a:picLocks noChangeAspect="1"/>
          </p:cNvPicPr>
          <p:nvPr/>
        </p:nvPicPr>
        <p:blipFill>
          <a:blip r:embed="rId5"/>
          <a:stretch>
            <a:fillRect/>
          </a:stretch>
        </p:blipFill>
        <p:spPr>
          <a:xfrm>
            <a:off x="5434079" y="2772630"/>
            <a:ext cx="2782141" cy="2424659"/>
          </a:xfrm>
          <a:prstGeom prst="rect">
            <a:avLst/>
          </a:prstGeom>
        </p:spPr>
      </p:pic>
      <p:sp>
        <p:nvSpPr>
          <p:cNvPr id="3" name="TextBox 2"/>
          <p:cNvSpPr txBox="1"/>
          <p:nvPr/>
        </p:nvSpPr>
        <p:spPr>
          <a:xfrm>
            <a:off x="3023643" y="2354836"/>
            <a:ext cx="2005766" cy="923330"/>
          </a:xfrm>
          <a:prstGeom prst="rect">
            <a:avLst/>
          </a:prstGeom>
          <a:noFill/>
        </p:spPr>
        <p:txBody>
          <a:bodyPr wrap="square" rtlCol="0">
            <a:spAutoFit/>
          </a:bodyPr>
          <a:lstStyle/>
          <a:p>
            <a:r>
              <a:rPr lang="en-US" b="1" dirty="0" smtClean="0">
                <a:latin typeface="Arial"/>
                <a:cs typeface="Arial"/>
              </a:rPr>
              <a:t>Translation down 4 units and right 6 units</a:t>
            </a:r>
            <a:endParaRPr lang="en-US" b="1" dirty="0">
              <a:latin typeface="Arial"/>
              <a:cs typeface="Arial"/>
            </a:endParaRPr>
          </a:p>
        </p:txBody>
      </p:sp>
      <p:sp>
        <p:nvSpPr>
          <p:cNvPr id="9" name="TextBox 8"/>
          <p:cNvSpPr txBox="1"/>
          <p:nvPr/>
        </p:nvSpPr>
        <p:spPr>
          <a:xfrm>
            <a:off x="5434079" y="5361434"/>
            <a:ext cx="2782141" cy="646331"/>
          </a:xfrm>
          <a:prstGeom prst="rect">
            <a:avLst/>
          </a:prstGeom>
          <a:noFill/>
        </p:spPr>
        <p:txBody>
          <a:bodyPr wrap="square" rtlCol="0">
            <a:spAutoFit/>
          </a:bodyPr>
          <a:lstStyle/>
          <a:p>
            <a:r>
              <a:rPr lang="en-US" b="1" dirty="0" smtClean="0">
                <a:latin typeface="Arial"/>
                <a:cs typeface="Arial"/>
              </a:rPr>
              <a:t>Reflection over the y-axis.</a:t>
            </a:r>
            <a:endParaRPr lang="en-US" b="1" dirty="0">
              <a:latin typeface="Arial"/>
              <a:cs typeface="Arial"/>
            </a:endParaRPr>
          </a:p>
        </p:txBody>
      </p:sp>
      <p:sp>
        <p:nvSpPr>
          <p:cNvPr id="10" name="TextBox 9"/>
          <p:cNvSpPr txBox="1"/>
          <p:nvPr/>
        </p:nvSpPr>
        <p:spPr>
          <a:xfrm>
            <a:off x="3023643" y="4535048"/>
            <a:ext cx="1652925" cy="1477328"/>
          </a:xfrm>
          <a:prstGeom prst="rect">
            <a:avLst/>
          </a:prstGeom>
          <a:noFill/>
        </p:spPr>
        <p:txBody>
          <a:bodyPr wrap="square" rtlCol="0">
            <a:spAutoFit/>
          </a:bodyPr>
          <a:lstStyle/>
          <a:p>
            <a:r>
              <a:rPr lang="en-US" b="1" dirty="0" smtClean="0">
                <a:latin typeface="Arial"/>
                <a:cs typeface="Arial"/>
              </a:rPr>
              <a:t>Rotation 180 degrees clockwise about the origin.</a:t>
            </a:r>
            <a:endParaRPr lang="en-US" b="1" dirty="0">
              <a:latin typeface="Arial"/>
              <a:cs typeface="Arial"/>
            </a:endParaRPr>
          </a:p>
        </p:txBody>
      </p:sp>
    </p:spTree>
    <p:extLst>
      <p:ext uri="{BB962C8B-B14F-4D97-AF65-F5344CB8AC3E}">
        <p14:creationId xmlns:p14="http://schemas.microsoft.com/office/powerpoint/2010/main" val="42777716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Functions?</a:t>
            </a:r>
            <a:endParaRPr lang="en-US" sz="4800" dirty="0"/>
          </a:p>
        </p:txBody>
      </p:sp>
      <p:pic>
        <p:nvPicPr>
          <p:cNvPr id="4" name="rg_hi" descr="http://t2.gstatic.com/images?q=tbn:ANd9GcRTn88gSR-Wx7ia4JsgPe3-l3rXmDC8TlIkY3xeJjThJp-wU1-JEA">
            <a:hlinkClick r:id="rId3"/>
          </p:cNvPr>
          <p:cNvPicPr/>
          <p:nvPr/>
        </p:nvPicPr>
        <p:blipFill>
          <a:blip r:embed="rId4" cstate="print"/>
          <a:srcRect/>
          <a:stretch>
            <a:fillRect/>
          </a:stretch>
        </p:blipFill>
        <p:spPr bwMode="auto">
          <a:xfrm>
            <a:off x="337573" y="2818506"/>
            <a:ext cx="2501265" cy="1812290"/>
          </a:xfrm>
          <a:prstGeom prst="rect">
            <a:avLst/>
          </a:prstGeom>
          <a:noFill/>
          <a:ln w="9525">
            <a:noFill/>
            <a:miter lim="800000"/>
            <a:headEnd/>
            <a:tailEnd/>
          </a:ln>
        </p:spPr>
      </p:pic>
      <p:sp>
        <p:nvSpPr>
          <p:cNvPr id="5" name="TextBox 4"/>
          <p:cNvSpPr txBox="1"/>
          <p:nvPr/>
        </p:nvSpPr>
        <p:spPr>
          <a:xfrm>
            <a:off x="337573" y="1038937"/>
            <a:ext cx="8568323" cy="1015663"/>
          </a:xfrm>
          <a:prstGeom prst="rect">
            <a:avLst/>
          </a:prstGeom>
          <a:noFill/>
        </p:spPr>
        <p:txBody>
          <a:bodyPr wrap="square" rtlCol="0">
            <a:spAutoFit/>
          </a:bodyPr>
          <a:lstStyle/>
          <a:p>
            <a:r>
              <a:rPr lang="en-US" sz="2000" dirty="0" smtClean="0"/>
              <a:t>Are transformations functions?  </a:t>
            </a:r>
          </a:p>
          <a:p>
            <a:r>
              <a:rPr lang="en-US" sz="2000" dirty="0" smtClean="0"/>
              <a:t>Can we use some function notation to define the particular function that maps one figure onto another?</a:t>
            </a:r>
            <a:endParaRPr lang="en-US" sz="2000" dirty="0"/>
          </a:p>
        </p:txBody>
      </p:sp>
      <p:pic>
        <p:nvPicPr>
          <p:cNvPr id="6" name="Picture 5" descr="http://regentsprep.org/Regents/math/geometry/GT3/Graph5.gif"/>
          <p:cNvPicPr/>
          <p:nvPr/>
        </p:nvPicPr>
        <p:blipFill>
          <a:blip r:embed="rId5" cstate="print"/>
          <a:srcRect/>
          <a:stretch>
            <a:fillRect/>
          </a:stretch>
        </p:blipFill>
        <p:spPr bwMode="auto">
          <a:xfrm>
            <a:off x="3011014" y="2490022"/>
            <a:ext cx="2440297" cy="2506732"/>
          </a:xfrm>
          <a:prstGeom prst="rect">
            <a:avLst/>
          </a:prstGeom>
          <a:noFill/>
          <a:ln w="9525">
            <a:noFill/>
            <a:miter lim="800000"/>
            <a:headEnd/>
            <a:tailEnd/>
          </a:ln>
        </p:spPr>
      </p:pic>
      <p:pic>
        <p:nvPicPr>
          <p:cNvPr id="8" name="Picture 7"/>
          <p:cNvPicPr>
            <a:picLocks noChangeAspect="1"/>
          </p:cNvPicPr>
          <p:nvPr/>
        </p:nvPicPr>
        <p:blipFill>
          <a:blip r:embed="rId6"/>
          <a:stretch>
            <a:fillRect/>
          </a:stretch>
        </p:blipFill>
        <p:spPr>
          <a:xfrm>
            <a:off x="5790359" y="2572095"/>
            <a:ext cx="2782141" cy="2424659"/>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968619095"/>
              </p:ext>
            </p:extLst>
          </p:nvPr>
        </p:nvGraphicFramePr>
        <p:xfrm>
          <a:off x="762876" y="4996754"/>
          <a:ext cx="1491301" cy="623635"/>
        </p:xfrm>
        <a:graphic>
          <a:graphicData uri="http://schemas.openxmlformats.org/presentationml/2006/ole">
            <mc:AlternateContent xmlns:mc="http://schemas.openxmlformats.org/markup-compatibility/2006">
              <mc:Choice xmlns:v="urn:schemas-microsoft-com:vml" Requires="v">
                <p:oleObj spid="_x0000_s1041" name="Equation" r:id="rId7" imgW="698500" imgH="292100" progId="Equation.DSMT4">
                  <p:embed/>
                </p:oleObj>
              </mc:Choice>
              <mc:Fallback>
                <p:oleObj name="Equation" r:id="rId7" imgW="698500" imgH="292100" progId="Equation.DSMT4">
                  <p:embed/>
                  <p:pic>
                    <p:nvPicPr>
                      <p:cNvPr id="0" name=""/>
                      <p:cNvPicPr/>
                      <p:nvPr/>
                    </p:nvPicPr>
                    <p:blipFill>
                      <a:blip r:embed="rId8"/>
                      <a:stretch>
                        <a:fillRect/>
                      </a:stretch>
                    </p:blipFill>
                    <p:spPr>
                      <a:xfrm>
                        <a:off x="762876" y="4996754"/>
                        <a:ext cx="1491301" cy="62363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394831177"/>
              </p:ext>
            </p:extLst>
          </p:nvPr>
        </p:nvGraphicFramePr>
        <p:xfrm>
          <a:off x="6161088" y="5308600"/>
          <a:ext cx="1844675" cy="623888"/>
        </p:xfrm>
        <a:graphic>
          <a:graphicData uri="http://schemas.openxmlformats.org/presentationml/2006/ole">
            <mc:AlternateContent xmlns:mc="http://schemas.openxmlformats.org/markup-compatibility/2006">
              <mc:Choice xmlns:v="urn:schemas-microsoft-com:vml" Requires="v">
                <p:oleObj spid="_x0000_s1042" name="Equation" r:id="rId9" imgW="863600" imgH="292100" progId="Equation.DSMT4">
                  <p:embed/>
                </p:oleObj>
              </mc:Choice>
              <mc:Fallback>
                <p:oleObj name="Equation" r:id="rId9" imgW="863600" imgH="292100" progId="Equation.DSMT4">
                  <p:embed/>
                  <p:pic>
                    <p:nvPicPr>
                      <p:cNvPr id="0" name=""/>
                      <p:cNvPicPr/>
                      <p:nvPr/>
                    </p:nvPicPr>
                    <p:blipFill>
                      <a:blip r:embed="rId10"/>
                      <a:stretch>
                        <a:fillRect/>
                      </a:stretch>
                    </p:blipFill>
                    <p:spPr>
                      <a:xfrm>
                        <a:off x="6161088" y="5308600"/>
                        <a:ext cx="1844675" cy="623888"/>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356275819"/>
              </p:ext>
            </p:extLst>
          </p:nvPr>
        </p:nvGraphicFramePr>
        <p:xfrm>
          <a:off x="3259138" y="5268913"/>
          <a:ext cx="2249487" cy="704850"/>
        </p:xfrm>
        <a:graphic>
          <a:graphicData uri="http://schemas.openxmlformats.org/presentationml/2006/ole">
            <mc:AlternateContent xmlns:mc="http://schemas.openxmlformats.org/markup-compatibility/2006">
              <mc:Choice xmlns:v="urn:schemas-microsoft-com:vml" Requires="v">
                <p:oleObj spid="_x0000_s1043" name="Equation" r:id="rId11" imgW="1054100" imgH="330200" progId="Equation.DSMT4">
                  <p:embed/>
                </p:oleObj>
              </mc:Choice>
              <mc:Fallback>
                <p:oleObj name="Equation" r:id="rId11" imgW="1054100" imgH="330200" progId="Equation.DSMT4">
                  <p:embed/>
                  <p:pic>
                    <p:nvPicPr>
                      <p:cNvPr id="0" name=""/>
                      <p:cNvPicPr/>
                      <p:nvPr/>
                    </p:nvPicPr>
                    <p:blipFill>
                      <a:blip r:embed="rId12"/>
                      <a:stretch>
                        <a:fillRect/>
                      </a:stretch>
                    </p:blipFill>
                    <p:spPr>
                      <a:xfrm>
                        <a:off x="3259138" y="5268913"/>
                        <a:ext cx="2249487" cy="704850"/>
                      </a:xfrm>
                      <a:prstGeom prst="rect">
                        <a:avLst/>
                      </a:prstGeom>
                    </p:spPr>
                  </p:pic>
                </p:oleObj>
              </mc:Fallback>
            </mc:AlternateContent>
          </a:graphicData>
        </a:graphic>
      </p:graphicFrame>
    </p:spTree>
    <p:extLst>
      <p:ext uri="{BB962C8B-B14F-4D97-AF65-F5344CB8AC3E}">
        <p14:creationId xmlns:p14="http://schemas.microsoft.com/office/powerpoint/2010/main" val="387880632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Now off the grid-the main idea of the CCSS</a:t>
            </a:r>
            <a:endParaRPr lang="en-US" dirty="0"/>
          </a:p>
        </p:txBody>
      </p:sp>
      <p:sp>
        <p:nvSpPr>
          <p:cNvPr id="4" name="Content Placeholder 3"/>
          <p:cNvSpPr>
            <a:spLocks noGrp="1"/>
          </p:cNvSpPr>
          <p:nvPr>
            <p:ph idx="1"/>
          </p:nvPr>
        </p:nvSpPr>
        <p:spPr/>
        <p:txBody>
          <a:bodyPr>
            <a:normAutofit lnSpcReduction="10000"/>
          </a:bodyPr>
          <a:lstStyle/>
          <a:p>
            <a:r>
              <a:rPr lang="en-US" dirty="0" smtClean="0"/>
              <a:t>Turn to page 5 in your packet.</a:t>
            </a:r>
          </a:p>
          <a:p>
            <a:r>
              <a:rPr lang="en-US" dirty="0" smtClean="0"/>
              <a:t>Place your shape to the right of line a.</a:t>
            </a:r>
          </a:p>
          <a:p>
            <a:r>
              <a:rPr lang="en-US" dirty="0" smtClean="0"/>
              <a:t>Label your figure clockwise (not required by helps everyone be on the same page).</a:t>
            </a:r>
          </a:p>
          <a:p>
            <a:r>
              <a:rPr lang="en-US" dirty="0" smtClean="0"/>
              <a:t>Use any tool on the table to aid in reflecting over the line.  </a:t>
            </a:r>
          </a:p>
          <a:p>
            <a:r>
              <a:rPr lang="en-US" dirty="0" smtClean="0"/>
              <a:t>State reflection as a function</a:t>
            </a:r>
            <a:endParaRPr lang="en-US" dirty="0"/>
          </a:p>
        </p:txBody>
      </p:sp>
      <p:sp>
        <p:nvSpPr>
          <p:cNvPr id="5" name="Text Placeholder 4"/>
          <p:cNvSpPr>
            <a:spLocks noGrp="1"/>
          </p:cNvSpPr>
          <p:nvPr>
            <p:ph type="body" sz="half" idx="2"/>
          </p:nvPr>
        </p:nvSpPr>
        <p:spPr/>
        <p:txBody>
          <a:bodyPr>
            <a:normAutofit lnSpcReduction="10000"/>
          </a:bodyPr>
          <a:lstStyle/>
          <a:p>
            <a:pPr algn="l"/>
            <a:r>
              <a:rPr lang="en-US" sz="2800" dirty="0" smtClean="0"/>
              <a:t>Pick your favorite shape from the ones in the bag on the table.</a:t>
            </a:r>
          </a:p>
          <a:p>
            <a:pPr algn="l"/>
            <a:r>
              <a:rPr lang="en-US" sz="2800" dirty="0" smtClean="0"/>
              <a:t>This will be your figure that you will work with during our explorations.</a:t>
            </a:r>
          </a:p>
          <a:p>
            <a:pPr algn="l"/>
            <a:endParaRPr lang="en-US" dirty="0"/>
          </a:p>
        </p:txBody>
      </p:sp>
    </p:spTree>
    <p:extLst>
      <p:ext uri="{BB962C8B-B14F-4D97-AF65-F5344CB8AC3E}">
        <p14:creationId xmlns:p14="http://schemas.microsoft.com/office/powerpoint/2010/main" val="156086715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Translation</a:t>
            </a:r>
            <a:endParaRPr lang="en-US" dirty="0"/>
          </a:p>
        </p:txBody>
      </p:sp>
      <p:sp>
        <p:nvSpPr>
          <p:cNvPr id="4" name="Content Placeholder 3"/>
          <p:cNvSpPr>
            <a:spLocks noGrp="1"/>
          </p:cNvSpPr>
          <p:nvPr>
            <p:ph idx="1"/>
          </p:nvPr>
        </p:nvSpPr>
        <p:spPr/>
        <p:txBody>
          <a:bodyPr>
            <a:normAutofit/>
          </a:bodyPr>
          <a:lstStyle/>
          <a:p>
            <a:r>
              <a:rPr lang="en-US" dirty="0" smtClean="0"/>
              <a:t>Translate your figure 3 cm up and 2 cm to the right.</a:t>
            </a:r>
          </a:p>
          <a:p>
            <a:r>
              <a:rPr lang="en-US" dirty="0" smtClean="0"/>
              <a:t>How will you accomplish this by without allowing your figure to drift.</a:t>
            </a:r>
          </a:p>
          <a:p>
            <a:r>
              <a:rPr lang="en-US" dirty="0" smtClean="0"/>
              <a:t>Use any tool on the table to aid in your translation.</a:t>
            </a:r>
          </a:p>
          <a:p>
            <a:r>
              <a:rPr lang="en-US" dirty="0" smtClean="0"/>
              <a:t>State translation as a function</a:t>
            </a:r>
            <a:endParaRPr lang="en-US" dirty="0"/>
          </a:p>
        </p:txBody>
      </p:sp>
      <p:sp>
        <p:nvSpPr>
          <p:cNvPr id="5" name="Text Placeholder 4"/>
          <p:cNvSpPr>
            <a:spLocks noGrp="1"/>
          </p:cNvSpPr>
          <p:nvPr>
            <p:ph type="body" sz="half" idx="2"/>
          </p:nvPr>
        </p:nvSpPr>
        <p:spPr/>
        <p:txBody>
          <a:bodyPr>
            <a:normAutofit/>
          </a:bodyPr>
          <a:lstStyle/>
          <a:p>
            <a:pPr algn="l"/>
            <a:r>
              <a:rPr lang="en-US" sz="2800" dirty="0" smtClean="0"/>
              <a:t>Place your shape anywhere on page 6 and trace around it.  Don’t forget to label your shape.</a:t>
            </a:r>
          </a:p>
          <a:p>
            <a:pPr algn="l"/>
            <a:endParaRPr lang="en-US" dirty="0"/>
          </a:p>
        </p:txBody>
      </p:sp>
    </p:spTree>
    <p:extLst>
      <p:ext uri="{BB962C8B-B14F-4D97-AF65-F5344CB8AC3E}">
        <p14:creationId xmlns:p14="http://schemas.microsoft.com/office/powerpoint/2010/main" val="140305724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Now off the grid-the main idea of the CCSS</a:t>
            </a:r>
            <a:endParaRPr lang="en-US" dirty="0"/>
          </a:p>
        </p:txBody>
      </p:sp>
      <p:sp>
        <p:nvSpPr>
          <p:cNvPr id="4" name="Content Placeholder 3"/>
          <p:cNvSpPr>
            <a:spLocks noGrp="1"/>
          </p:cNvSpPr>
          <p:nvPr>
            <p:ph idx="1"/>
          </p:nvPr>
        </p:nvSpPr>
        <p:spPr/>
        <p:txBody>
          <a:bodyPr/>
          <a:lstStyle/>
          <a:p>
            <a:r>
              <a:rPr lang="en-US" dirty="0" smtClean="0"/>
              <a:t>Turn to page  7 in your packet.</a:t>
            </a:r>
          </a:p>
          <a:p>
            <a:r>
              <a:rPr lang="en-US" dirty="0" smtClean="0"/>
              <a:t>Place your shape to the left of line a.  </a:t>
            </a:r>
          </a:p>
          <a:p>
            <a:r>
              <a:rPr lang="en-US" dirty="0" smtClean="0"/>
              <a:t>Reflect over line a and then again over line b.</a:t>
            </a:r>
          </a:p>
          <a:p>
            <a:r>
              <a:rPr lang="en-US" dirty="0" smtClean="0"/>
              <a:t>What do you notice about the final image?</a:t>
            </a:r>
          </a:p>
          <a:p>
            <a:r>
              <a:rPr lang="en-US" dirty="0" smtClean="0"/>
              <a:t>How can we make sure our shape doesn’t float up or down on the page?</a:t>
            </a:r>
            <a:endParaRPr lang="en-US" dirty="0"/>
          </a:p>
        </p:txBody>
      </p:sp>
      <p:sp>
        <p:nvSpPr>
          <p:cNvPr id="5" name="Text Placeholder 4"/>
          <p:cNvSpPr>
            <a:spLocks noGrp="1"/>
          </p:cNvSpPr>
          <p:nvPr>
            <p:ph type="body" sz="half" idx="2"/>
          </p:nvPr>
        </p:nvSpPr>
        <p:spPr/>
        <p:txBody>
          <a:bodyPr>
            <a:normAutofit/>
          </a:bodyPr>
          <a:lstStyle/>
          <a:p>
            <a:pPr algn="l"/>
            <a:r>
              <a:rPr lang="en-US" sz="2800" dirty="0" smtClean="0"/>
              <a:t>We are now going to reflect over two parallel lines.</a:t>
            </a:r>
          </a:p>
          <a:p>
            <a:pPr algn="l"/>
            <a:endParaRPr lang="en-US" dirty="0"/>
          </a:p>
        </p:txBody>
      </p:sp>
    </p:spTree>
    <p:extLst>
      <p:ext uri="{BB962C8B-B14F-4D97-AF65-F5344CB8AC3E}">
        <p14:creationId xmlns:p14="http://schemas.microsoft.com/office/powerpoint/2010/main" val="226346753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262" y="548966"/>
            <a:ext cx="8001000" cy="1143000"/>
          </a:xfrm>
        </p:spPr>
        <p:txBody>
          <a:bodyPr/>
          <a:lstStyle/>
          <a:p>
            <a:r>
              <a:rPr lang="en-US" sz="4400" dirty="0" smtClean="0"/>
              <a:t>How to find the center of rotation.</a:t>
            </a:r>
            <a:endParaRPr lang="en-US" sz="4400" dirty="0"/>
          </a:p>
        </p:txBody>
      </p:sp>
      <p:sp>
        <p:nvSpPr>
          <p:cNvPr id="3" name="TextBox 2"/>
          <p:cNvSpPr txBox="1"/>
          <p:nvPr/>
        </p:nvSpPr>
        <p:spPr>
          <a:xfrm>
            <a:off x="872262" y="2122366"/>
            <a:ext cx="8001000" cy="3785652"/>
          </a:xfrm>
          <a:prstGeom prst="rect">
            <a:avLst/>
          </a:prstGeom>
          <a:noFill/>
        </p:spPr>
        <p:txBody>
          <a:bodyPr wrap="square" rtlCol="0">
            <a:spAutoFit/>
          </a:bodyPr>
          <a:lstStyle/>
          <a:p>
            <a:pPr marL="457200" indent="-457200">
              <a:buAutoNum type="arabicParenR"/>
            </a:pPr>
            <a:r>
              <a:rPr lang="en-US" sz="2400" dirty="0" smtClean="0"/>
              <a:t>Turn to page  8 in the packet.</a:t>
            </a:r>
          </a:p>
          <a:p>
            <a:pPr marL="457200" indent="-457200">
              <a:buAutoNum type="arabicParenR"/>
            </a:pPr>
            <a:endParaRPr lang="en-US" sz="2400" dirty="0"/>
          </a:p>
          <a:p>
            <a:pPr marL="457200" indent="-457200">
              <a:buAutoNum type="arabicParenR"/>
            </a:pPr>
            <a:r>
              <a:rPr lang="en-US" sz="2400" dirty="0" smtClean="0"/>
              <a:t>Using the patty paper on your table trace both figures on the page.</a:t>
            </a:r>
          </a:p>
          <a:p>
            <a:pPr marL="457200" indent="-457200">
              <a:buAutoNum type="arabicParenR"/>
            </a:pPr>
            <a:endParaRPr lang="en-US" sz="2400" dirty="0"/>
          </a:p>
          <a:p>
            <a:pPr marL="457200" indent="-457200">
              <a:buAutoNum type="arabicParenR"/>
            </a:pPr>
            <a:r>
              <a:rPr lang="en-US" sz="2400" dirty="0" smtClean="0"/>
              <a:t>How can you use the paper to verify the center of rotation?</a:t>
            </a:r>
          </a:p>
          <a:p>
            <a:pPr marL="457200" indent="-457200">
              <a:buAutoNum type="arabicParenR"/>
            </a:pPr>
            <a:endParaRPr lang="en-US" sz="2400" dirty="0"/>
          </a:p>
          <a:p>
            <a:pPr marL="457200" indent="-457200">
              <a:buAutoNum type="arabicParenR"/>
            </a:pPr>
            <a:r>
              <a:rPr lang="en-US" sz="2400" dirty="0" smtClean="0"/>
              <a:t>What can we do now that we have the center to find the degrees of rotation?</a:t>
            </a:r>
            <a:endParaRPr lang="en-US" sz="2400" dirty="0"/>
          </a:p>
        </p:txBody>
      </p:sp>
    </p:spTree>
    <p:extLst>
      <p:ext uri="{BB962C8B-B14F-4D97-AF65-F5344CB8AC3E}">
        <p14:creationId xmlns:p14="http://schemas.microsoft.com/office/powerpoint/2010/main" val="35306667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307" y="274638"/>
            <a:ext cx="8188193" cy="1143000"/>
          </a:xfrm>
        </p:spPr>
        <p:txBody>
          <a:bodyPr/>
          <a:lstStyle/>
          <a:p>
            <a:r>
              <a:rPr lang="en-US" sz="4000" dirty="0" smtClean="0"/>
              <a:t>Two reflections over perpendicular lines</a:t>
            </a:r>
            <a:endParaRPr lang="en-US" sz="4000" dirty="0"/>
          </a:p>
        </p:txBody>
      </p:sp>
      <p:sp>
        <p:nvSpPr>
          <p:cNvPr id="3" name="TextBox 2"/>
          <p:cNvSpPr txBox="1"/>
          <p:nvPr/>
        </p:nvSpPr>
        <p:spPr>
          <a:xfrm>
            <a:off x="384307" y="1169808"/>
            <a:ext cx="8188193" cy="5478423"/>
          </a:xfrm>
          <a:prstGeom prst="rect">
            <a:avLst/>
          </a:prstGeom>
          <a:noFill/>
        </p:spPr>
        <p:txBody>
          <a:bodyPr wrap="square" rtlCol="0">
            <a:spAutoFit/>
          </a:bodyPr>
          <a:lstStyle/>
          <a:p>
            <a:pPr marL="457200" indent="-457200">
              <a:buFont typeface="Wingdings" charset="2"/>
              <a:buChar char="Ø"/>
            </a:pPr>
            <a:r>
              <a:rPr lang="en-US" sz="2500" dirty="0" smtClean="0">
                <a:latin typeface="Arial"/>
                <a:cs typeface="Arial"/>
              </a:rPr>
              <a:t>Turn to page </a:t>
            </a:r>
            <a:r>
              <a:rPr lang="en-US" sz="2500" dirty="0">
                <a:latin typeface="Arial"/>
                <a:cs typeface="Arial"/>
              </a:rPr>
              <a:t>9</a:t>
            </a:r>
            <a:r>
              <a:rPr lang="en-US" sz="2500" dirty="0" smtClean="0">
                <a:latin typeface="Arial"/>
                <a:cs typeface="Arial"/>
              </a:rPr>
              <a:t>.</a:t>
            </a:r>
          </a:p>
          <a:p>
            <a:pPr marL="457200" indent="-457200">
              <a:buFont typeface="Wingdings" charset="2"/>
              <a:buChar char="Ø"/>
            </a:pPr>
            <a:endParaRPr lang="en-US" sz="2500" dirty="0">
              <a:latin typeface="Arial"/>
              <a:cs typeface="Arial"/>
            </a:endParaRPr>
          </a:p>
          <a:p>
            <a:pPr marL="457200" indent="-457200">
              <a:buFont typeface="Wingdings" charset="2"/>
              <a:buChar char="Ø"/>
            </a:pPr>
            <a:r>
              <a:rPr lang="en-US" sz="2500" dirty="0" smtClean="0">
                <a:latin typeface="Arial"/>
                <a:cs typeface="Arial"/>
              </a:rPr>
              <a:t>There is a pre-drawn shape on this page.</a:t>
            </a:r>
            <a:br>
              <a:rPr lang="en-US" sz="2500" dirty="0" smtClean="0">
                <a:latin typeface="Arial"/>
                <a:cs typeface="Arial"/>
              </a:rPr>
            </a:br>
            <a:endParaRPr lang="en-US" sz="2500" dirty="0" smtClean="0">
              <a:latin typeface="Arial"/>
              <a:cs typeface="Arial"/>
            </a:endParaRPr>
          </a:p>
          <a:p>
            <a:pPr marL="457200" indent="-457200">
              <a:buFont typeface="Wingdings" charset="2"/>
              <a:buChar char="Ø"/>
            </a:pPr>
            <a:r>
              <a:rPr lang="en-US" sz="2500" dirty="0" smtClean="0">
                <a:latin typeface="Arial"/>
                <a:cs typeface="Arial"/>
              </a:rPr>
              <a:t>Using patty paper-reflect over line a and then over line b.  </a:t>
            </a:r>
            <a:br>
              <a:rPr lang="en-US" sz="2500" dirty="0" smtClean="0">
                <a:latin typeface="Arial"/>
                <a:cs typeface="Arial"/>
              </a:rPr>
            </a:br>
            <a:endParaRPr lang="en-US" sz="2500" dirty="0" smtClean="0">
              <a:latin typeface="Arial"/>
              <a:cs typeface="Arial"/>
            </a:endParaRPr>
          </a:p>
          <a:p>
            <a:pPr marL="457200" indent="-457200">
              <a:buFont typeface="Wingdings" charset="2"/>
              <a:buChar char="Ø"/>
            </a:pPr>
            <a:r>
              <a:rPr lang="en-US" sz="2500" dirty="0" smtClean="0">
                <a:latin typeface="Arial"/>
                <a:cs typeface="Arial"/>
              </a:rPr>
              <a:t>What kind of transformation did you perform?</a:t>
            </a:r>
          </a:p>
          <a:p>
            <a:pPr marL="457200" indent="-457200">
              <a:buFont typeface="Wingdings" charset="2"/>
              <a:buChar char="Ø"/>
            </a:pPr>
            <a:endParaRPr lang="en-US" sz="2500" dirty="0">
              <a:latin typeface="Arial"/>
              <a:cs typeface="Arial"/>
            </a:endParaRPr>
          </a:p>
          <a:p>
            <a:pPr marL="457200" indent="-457200">
              <a:buFont typeface="Wingdings" charset="2"/>
              <a:buChar char="Ø"/>
            </a:pPr>
            <a:r>
              <a:rPr lang="en-US" sz="2500" dirty="0" smtClean="0">
                <a:latin typeface="Arial"/>
                <a:cs typeface="Arial"/>
              </a:rPr>
              <a:t>Trace both figures onto patty paper and mark the center of rotation.  </a:t>
            </a:r>
          </a:p>
          <a:p>
            <a:endParaRPr lang="en-US" sz="2500" dirty="0" smtClean="0">
              <a:latin typeface="Arial"/>
              <a:cs typeface="Arial"/>
            </a:endParaRPr>
          </a:p>
          <a:p>
            <a:pPr marL="457200" indent="-457200">
              <a:buFont typeface="Wingdings" charset="2"/>
              <a:buChar char="Ø"/>
            </a:pPr>
            <a:r>
              <a:rPr lang="en-US" sz="2500" dirty="0" smtClean="0">
                <a:latin typeface="Arial"/>
                <a:cs typeface="Arial"/>
              </a:rPr>
              <a:t>Using the 360 protractor on pg. 10 verify the angle of rotation.</a:t>
            </a:r>
            <a:endParaRPr lang="en-US" sz="2500" dirty="0">
              <a:latin typeface="Arial"/>
              <a:cs typeface="Arial"/>
            </a:endParaRPr>
          </a:p>
        </p:txBody>
      </p:sp>
    </p:spTree>
    <p:extLst>
      <p:ext uri="{BB962C8B-B14F-4D97-AF65-F5344CB8AC3E}">
        <p14:creationId xmlns:p14="http://schemas.microsoft.com/office/powerpoint/2010/main" val="267014200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Transformations to Congruence</a:t>
            </a:r>
            <a:endParaRPr lang="en-US" dirty="0"/>
          </a:p>
        </p:txBody>
      </p:sp>
      <p:sp>
        <p:nvSpPr>
          <p:cNvPr id="3" name="TextBox 2"/>
          <p:cNvSpPr txBox="1"/>
          <p:nvPr/>
        </p:nvSpPr>
        <p:spPr>
          <a:xfrm>
            <a:off x="1052667" y="1871693"/>
            <a:ext cx="7519833" cy="3477875"/>
          </a:xfrm>
          <a:prstGeom prst="rect">
            <a:avLst/>
          </a:prstGeom>
          <a:noFill/>
        </p:spPr>
        <p:txBody>
          <a:bodyPr wrap="square" rtlCol="0">
            <a:spAutoFit/>
          </a:bodyPr>
          <a:lstStyle/>
          <a:p>
            <a:r>
              <a:rPr lang="en-US" sz="2000" dirty="0" smtClean="0"/>
              <a:t>Using the properties of transformations students can now state whether two figures are congruent without having to rely on memorizing SAS, SSS, etc.  </a:t>
            </a:r>
          </a:p>
          <a:p>
            <a:endParaRPr lang="en-US" sz="2000" dirty="0"/>
          </a:p>
          <a:p>
            <a:r>
              <a:rPr lang="en-US" sz="2000" dirty="0" smtClean="0"/>
              <a:t>As stated before Euclid stated that two figures ARE congruent if they can be mapped one onto another by a series of rigid transformations. </a:t>
            </a:r>
          </a:p>
          <a:p>
            <a:endParaRPr lang="en-US" sz="2000" dirty="0"/>
          </a:p>
          <a:p>
            <a:r>
              <a:rPr lang="en-US" sz="2000" dirty="0" smtClean="0"/>
              <a:t>Work together on the jigsaw activity that begins on page 11 to state how you KNOW that the figures are congruent using rigid motions and items from the 8</a:t>
            </a:r>
            <a:r>
              <a:rPr lang="en-US" sz="2000" baseline="30000" dirty="0" smtClean="0"/>
              <a:t>th</a:t>
            </a:r>
            <a:r>
              <a:rPr lang="en-US" sz="2000" dirty="0" smtClean="0"/>
              <a:t> grade standards.</a:t>
            </a:r>
            <a:endParaRPr lang="en-US" sz="2000" dirty="0"/>
          </a:p>
        </p:txBody>
      </p:sp>
    </p:spTree>
    <p:extLst>
      <p:ext uri="{BB962C8B-B14F-4D97-AF65-F5344CB8AC3E}">
        <p14:creationId xmlns:p14="http://schemas.microsoft.com/office/powerpoint/2010/main" val="13247702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Take a quick poll</a:t>
            </a:r>
            <a:endParaRPr lang="en-US" dirty="0"/>
          </a:p>
        </p:txBody>
      </p:sp>
      <p:sp>
        <p:nvSpPr>
          <p:cNvPr id="8" name="TextBox 7"/>
          <p:cNvSpPr txBox="1"/>
          <p:nvPr/>
        </p:nvSpPr>
        <p:spPr>
          <a:xfrm>
            <a:off x="1152921" y="2155789"/>
            <a:ext cx="7251706" cy="369332"/>
          </a:xfrm>
          <a:prstGeom prst="rect">
            <a:avLst/>
          </a:prstGeom>
          <a:noFill/>
        </p:spPr>
        <p:txBody>
          <a:bodyPr wrap="square" rtlCol="0">
            <a:spAutoFit/>
          </a:bodyPr>
          <a:lstStyle/>
          <a:p>
            <a:r>
              <a:rPr lang="en-US" dirty="0">
                <a:hlinkClick r:id="rId2"/>
              </a:rPr>
              <a:t>https://</a:t>
            </a:r>
            <a:r>
              <a:rPr lang="en-US" dirty="0" err="1">
                <a:hlinkClick r:id="rId2"/>
              </a:rPr>
              <a:t>www.wootmath.com</a:t>
            </a:r>
            <a:r>
              <a:rPr lang="en-US" dirty="0">
                <a:hlinkClick r:id="rId2"/>
              </a:rPr>
              <a:t>/</a:t>
            </a:r>
            <a:r>
              <a:rPr lang="en-US" dirty="0" err="1">
                <a:hlinkClick r:id="rId2"/>
              </a:rPr>
              <a:t>auth</a:t>
            </a:r>
            <a:r>
              <a:rPr lang="en-US" dirty="0">
                <a:hlinkClick r:id="rId2"/>
              </a:rPr>
              <a:t>/teacher/#/polls</a:t>
            </a:r>
            <a:endParaRPr lang="en-US" dirty="0"/>
          </a:p>
        </p:txBody>
      </p:sp>
    </p:spTree>
    <p:extLst>
      <p:ext uri="{BB962C8B-B14F-4D97-AF65-F5344CB8AC3E}">
        <p14:creationId xmlns:p14="http://schemas.microsoft.com/office/powerpoint/2010/main" val="318450272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800" y="838200"/>
            <a:ext cx="7391400" cy="5170646"/>
          </a:xfrm>
          <a:prstGeom prst="rect">
            <a:avLst/>
          </a:prstGeom>
          <a:noFill/>
        </p:spPr>
        <p:txBody>
          <a:bodyPr wrap="square" rtlCol="0">
            <a:spAutoFit/>
          </a:bodyPr>
          <a:lstStyle/>
          <a:p>
            <a:r>
              <a:rPr lang="en-US" sz="2400" dirty="0" err="1"/>
              <a:t>Seago</a:t>
            </a:r>
            <a:r>
              <a:rPr lang="en-US" sz="2400" dirty="0"/>
              <a:t>, Jacobs, Driscoll, </a:t>
            </a:r>
            <a:r>
              <a:rPr lang="en-US" sz="2400" dirty="0" err="1"/>
              <a:t>Nikula</a:t>
            </a:r>
            <a:r>
              <a:rPr lang="en-US" sz="2400" dirty="0"/>
              <a:t>, </a:t>
            </a:r>
            <a:r>
              <a:rPr lang="en-US" sz="2400" dirty="0" err="1"/>
              <a:t>Matass</a:t>
            </a:r>
            <a:r>
              <a:rPr lang="en-US" sz="2400" dirty="0"/>
              <a:t>, and Callahan (2013) make note of recommended priority areas from the McCallum draft report as follows</a:t>
            </a:r>
            <a:r>
              <a:rPr lang="en-US" sz="2400"/>
              <a:t>: </a:t>
            </a:r>
            <a:endParaRPr lang="en-US" sz="2400" smtClean="0"/>
          </a:p>
          <a:p>
            <a:endParaRPr lang="en-US" sz="2400" dirty="0"/>
          </a:p>
          <a:p>
            <a:r>
              <a:rPr lang="en-US" sz="2400" dirty="0"/>
              <a:t>Geometry in the Common Core State Standards is based on transformations, an approach that is significantly different from previous state standards.  This is a change for students, teachers, and teachers of teachers.  Challenges include attention to precision and language about transformations…The transformational approach to congruence and similarity is likely unfamiliar to many middle grades teachers. (p.74)</a:t>
            </a:r>
          </a:p>
          <a:p>
            <a:endParaRPr lang="en-US" dirty="0"/>
          </a:p>
        </p:txBody>
      </p:sp>
    </p:spTree>
    <p:extLst>
      <p:ext uri="{BB962C8B-B14F-4D97-AF65-F5344CB8AC3E}">
        <p14:creationId xmlns:p14="http://schemas.microsoft.com/office/powerpoint/2010/main" val="40551823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Why do we as teachers avoid teaching transformations?</a:t>
            </a:r>
            <a:endParaRPr lang="en-US" sz="4400" dirty="0"/>
          </a:p>
        </p:txBody>
      </p:sp>
      <p:sp>
        <p:nvSpPr>
          <p:cNvPr id="4" name="TextBox 3"/>
          <p:cNvSpPr txBox="1"/>
          <p:nvPr/>
        </p:nvSpPr>
        <p:spPr>
          <a:xfrm>
            <a:off x="152400" y="1460733"/>
            <a:ext cx="8839200" cy="5470728"/>
          </a:xfrm>
          <a:prstGeom prst="rect">
            <a:avLst/>
          </a:prstGeom>
          <a:noFill/>
        </p:spPr>
        <p:txBody>
          <a:bodyPr wrap="square" rtlCol="0">
            <a:spAutoFit/>
          </a:bodyPr>
          <a:lstStyle/>
          <a:p>
            <a:pPr marL="285750" indent="-285750">
              <a:lnSpc>
                <a:spcPct val="150000"/>
              </a:lnSpc>
              <a:buFont typeface="Arial"/>
              <a:buChar char="•"/>
            </a:pPr>
            <a:r>
              <a:rPr lang="en-US" dirty="0" smtClean="0"/>
              <a:t>“I think the lack of clear understanding of what is given and the order in which it’s presented.  It is not a logical progression.”</a:t>
            </a:r>
          </a:p>
          <a:p>
            <a:pPr marL="285750" indent="-285750">
              <a:lnSpc>
                <a:spcPct val="150000"/>
              </a:lnSpc>
              <a:buFont typeface="Arial"/>
              <a:buChar char="•"/>
            </a:pPr>
            <a:r>
              <a:rPr lang="en-US" dirty="0" smtClean="0"/>
              <a:t>Transformations are complex and difficult to understand.  If I do not truly understand them than I am not confident enough to teach them.”</a:t>
            </a:r>
          </a:p>
          <a:p>
            <a:pPr marL="285750" indent="-285750">
              <a:lnSpc>
                <a:spcPct val="150000"/>
              </a:lnSpc>
              <a:buFont typeface="Arial"/>
              <a:buChar char="•"/>
            </a:pPr>
            <a:r>
              <a:rPr lang="en-US" dirty="0" smtClean="0"/>
              <a:t>“Many times it is difficult to explain to students </a:t>
            </a:r>
            <a:r>
              <a:rPr lang="en-US" dirty="0" err="1" smtClean="0"/>
              <a:t>thte</a:t>
            </a:r>
            <a:r>
              <a:rPr lang="en-US" dirty="0" smtClean="0"/>
              <a:t> process of what we are thinking.”</a:t>
            </a:r>
          </a:p>
          <a:p>
            <a:pPr marL="285750" indent="-285750">
              <a:lnSpc>
                <a:spcPct val="150000"/>
              </a:lnSpc>
              <a:buFont typeface="Arial"/>
              <a:buChar char="•"/>
            </a:pPr>
            <a:r>
              <a:rPr lang="en-US" dirty="0" smtClean="0"/>
              <a:t>“I first need to understand it myself and see myself how they work in order to teach it to students.”</a:t>
            </a:r>
          </a:p>
          <a:p>
            <a:pPr marL="285750" indent="-285750">
              <a:lnSpc>
                <a:spcPct val="150000"/>
              </a:lnSpc>
              <a:buFont typeface="Arial"/>
              <a:buChar char="•"/>
            </a:pPr>
            <a:r>
              <a:rPr lang="en-US" dirty="0" smtClean="0"/>
              <a:t>“I don’t know the answer without having come across them while teaching 5, 6, and 7</a:t>
            </a:r>
            <a:r>
              <a:rPr lang="en-US" baseline="30000" dirty="0" smtClean="0"/>
              <a:t>th</a:t>
            </a:r>
            <a:r>
              <a:rPr lang="en-US" dirty="0" smtClean="0"/>
              <a:t> grade math.  I can see why a math teacher would struggle if they didn’t know how to do them themselves.”</a:t>
            </a:r>
          </a:p>
          <a:p>
            <a:pPr marL="285750" indent="-285750">
              <a:lnSpc>
                <a:spcPct val="150000"/>
              </a:lnSpc>
              <a:buFont typeface="Arial"/>
              <a:buChar char="•"/>
            </a:pPr>
            <a:r>
              <a:rPr lang="en-US" dirty="0" smtClean="0"/>
              <a:t>“I think we avoid them (transformations) because we are uncomfortable with them.  We have not seen their importance so we don’t think they are.”</a:t>
            </a:r>
            <a:endParaRPr lang="en-US" dirty="0"/>
          </a:p>
        </p:txBody>
      </p:sp>
    </p:spTree>
    <p:extLst>
      <p:ext uri="{BB962C8B-B14F-4D97-AF65-F5344CB8AC3E}">
        <p14:creationId xmlns:p14="http://schemas.microsoft.com/office/powerpoint/2010/main" val="80316788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CCSS</a:t>
            </a:r>
            <a:endParaRPr lang="en-US" dirty="0"/>
          </a:p>
        </p:txBody>
      </p:sp>
      <p:sp>
        <p:nvSpPr>
          <p:cNvPr id="3" name="TextBox 2"/>
          <p:cNvSpPr txBox="1"/>
          <p:nvPr/>
        </p:nvSpPr>
        <p:spPr>
          <a:xfrm>
            <a:off x="571500" y="1537462"/>
            <a:ext cx="8001000" cy="369332"/>
          </a:xfrm>
          <a:prstGeom prst="rect">
            <a:avLst/>
          </a:prstGeom>
          <a:noFill/>
        </p:spPr>
        <p:txBody>
          <a:bodyPr wrap="square" rtlCol="0">
            <a:spAutoFit/>
          </a:bodyPr>
          <a:lstStyle/>
          <a:p>
            <a:endParaRPr lang="en-US" dirty="0"/>
          </a:p>
        </p:txBody>
      </p:sp>
      <p:sp>
        <p:nvSpPr>
          <p:cNvPr id="4" name="TextBox 3"/>
          <p:cNvSpPr txBox="1"/>
          <p:nvPr/>
        </p:nvSpPr>
        <p:spPr>
          <a:xfrm>
            <a:off x="718487" y="1687866"/>
            <a:ext cx="7854013" cy="3477875"/>
          </a:xfrm>
          <a:prstGeom prst="rect">
            <a:avLst/>
          </a:prstGeom>
          <a:noFill/>
        </p:spPr>
        <p:txBody>
          <a:bodyPr wrap="square" rtlCol="0">
            <a:spAutoFit/>
          </a:bodyPr>
          <a:lstStyle/>
          <a:p>
            <a:r>
              <a:rPr lang="en-US" sz="2000" dirty="0" smtClean="0">
                <a:latin typeface="Arial"/>
                <a:cs typeface="Arial"/>
              </a:rPr>
              <a:t>The common cores state standards emphasis the importance of transformations.  Euclid defined that two triangles are congruent if one triangle can be mapped onto another using a series of rigid transformations.  </a:t>
            </a:r>
          </a:p>
          <a:p>
            <a:endParaRPr lang="en-US" sz="2000" dirty="0">
              <a:latin typeface="Arial"/>
              <a:cs typeface="Arial"/>
            </a:endParaRPr>
          </a:p>
          <a:p>
            <a:r>
              <a:rPr lang="en-US" sz="2000" dirty="0" smtClean="0">
                <a:latin typeface="Arial"/>
                <a:cs typeface="Arial"/>
              </a:rPr>
              <a:t>The following are the standards that ask students to develop, use and apply transformations.</a:t>
            </a:r>
          </a:p>
          <a:p>
            <a:endParaRPr lang="en-US" sz="2000" dirty="0" smtClean="0">
              <a:latin typeface="Arial"/>
              <a:cs typeface="Arial"/>
            </a:endParaRPr>
          </a:p>
          <a:p>
            <a:r>
              <a:rPr lang="en-US" sz="2000" dirty="0" smtClean="0">
                <a:latin typeface="Arial"/>
                <a:cs typeface="Arial"/>
              </a:rPr>
              <a:t>8.G.1, 2, 3, and 4.</a:t>
            </a:r>
          </a:p>
          <a:p>
            <a:endParaRPr lang="en-US" sz="2000" dirty="0">
              <a:latin typeface="Arial"/>
              <a:cs typeface="Arial"/>
            </a:endParaRPr>
          </a:p>
          <a:p>
            <a:r>
              <a:rPr lang="en-US" sz="2000" dirty="0" smtClean="0">
                <a:latin typeface="Arial"/>
                <a:cs typeface="Arial"/>
              </a:rPr>
              <a:t>G.CO. 2, 3, 4, 5, 6, 7, and 8.</a:t>
            </a:r>
            <a:endParaRPr lang="en-US" sz="2000" dirty="0">
              <a:latin typeface="Arial"/>
              <a:cs typeface="Arial"/>
            </a:endParaRPr>
          </a:p>
        </p:txBody>
      </p:sp>
    </p:spTree>
    <p:extLst>
      <p:ext uri="{BB962C8B-B14F-4D97-AF65-F5344CB8AC3E}">
        <p14:creationId xmlns:p14="http://schemas.microsoft.com/office/powerpoint/2010/main" val="12940976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TextBox 2"/>
          <p:cNvSpPr txBox="1"/>
          <p:nvPr/>
        </p:nvSpPr>
        <p:spPr>
          <a:xfrm>
            <a:off x="571500" y="1286789"/>
            <a:ext cx="8001000" cy="2862322"/>
          </a:xfrm>
          <a:prstGeom prst="rect">
            <a:avLst/>
          </a:prstGeom>
          <a:noFill/>
        </p:spPr>
        <p:txBody>
          <a:bodyPr wrap="square" rtlCol="0">
            <a:spAutoFit/>
          </a:bodyPr>
          <a:lstStyle/>
          <a:p>
            <a:r>
              <a:rPr lang="en-US" sz="2000" dirty="0" smtClean="0">
                <a:latin typeface="Arial"/>
                <a:cs typeface="Arial"/>
              </a:rPr>
              <a:t>Transformations may be a challenge to some students if they have not been exposed to physically manipulating shapes.  Having experiences with the physical manipulation of shapes will allow students to attain a better grasp of transformations and congruence. (</a:t>
            </a:r>
            <a:r>
              <a:rPr lang="en-US" sz="2000" i="1" dirty="0" smtClean="0">
                <a:latin typeface="Arial"/>
                <a:cs typeface="Arial"/>
              </a:rPr>
              <a:t>Adding it Up, </a:t>
            </a:r>
            <a:r>
              <a:rPr lang="en-US" sz="2000" dirty="0" smtClean="0">
                <a:latin typeface="Arial"/>
                <a:cs typeface="Arial"/>
              </a:rPr>
              <a:t>pp. 284-287)</a:t>
            </a:r>
          </a:p>
          <a:p>
            <a:endParaRPr lang="en-US" sz="2000" dirty="0">
              <a:latin typeface="Arial"/>
              <a:cs typeface="Arial"/>
            </a:endParaRPr>
          </a:p>
          <a:p>
            <a:r>
              <a:rPr lang="en-US" sz="2000" dirty="0" smtClean="0">
                <a:latin typeface="Arial"/>
                <a:cs typeface="Arial"/>
              </a:rPr>
              <a:t>Take a moment to use the frayer models in your packet on pages 3-4 to define each of the rigid motions.  Leave the notation box blank so we can fill that in together.</a:t>
            </a:r>
            <a:endParaRPr lang="en-US" sz="2000" dirty="0">
              <a:latin typeface="Arial"/>
              <a:cs typeface="Arial"/>
            </a:endParaRPr>
          </a:p>
        </p:txBody>
      </p:sp>
    </p:spTree>
    <p:extLst>
      <p:ext uri="{BB962C8B-B14F-4D97-AF65-F5344CB8AC3E}">
        <p14:creationId xmlns:p14="http://schemas.microsoft.com/office/powerpoint/2010/main" val="210934415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42294" y="483738"/>
            <a:ext cx="9001705" cy="5744394"/>
          </a:xfrm>
          <a:prstGeom prst="rect">
            <a:avLst/>
          </a:prstGeom>
        </p:spPr>
      </p:pic>
    </p:spTree>
    <p:extLst>
      <p:ext uri="{BB962C8B-B14F-4D97-AF65-F5344CB8AC3E}">
        <p14:creationId xmlns:p14="http://schemas.microsoft.com/office/powerpoint/2010/main" val="32063728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723900"/>
            <a:ext cx="9144000" cy="5400360"/>
          </a:xfrm>
          <a:prstGeom prst="rect">
            <a:avLst/>
          </a:prstGeom>
        </p:spPr>
      </p:pic>
    </p:spTree>
    <p:extLst>
      <p:ext uri="{BB962C8B-B14F-4D97-AF65-F5344CB8AC3E}">
        <p14:creationId xmlns:p14="http://schemas.microsoft.com/office/powerpoint/2010/main" val="11622119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1261" y="623691"/>
            <a:ext cx="8786644" cy="5644753"/>
          </a:xfrm>
          <a:prstGeom prst="rect">
            <a:avLst/>
          </a:prstGeom>
        </p:spPr>
      </p:pic>
    </p:spTree>
    <p:extLst>
      <p:ext uri="{BB962C8B-B14F-4D97-AF65-F5344CB8AC3E}">
        <p14:creationId xmlns:p14="http://schemas.microsoft.com/office/powerpoint/2010/main" val="92099538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1687</TotalTime>
  <Words>1006</Words>
  <Application>Microsoft Macintosh PowerPoint</Application>
  <PresentationFormat>On-screen Show (4:3)</PresentationFormat>
  <Paragraphs>93</Paragraphs>
  <Slides>18</Slides>
  <Notes>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1" baseType="lpstr">
      <vt:lpstr>Travelogue</vt:lpstr>
      <vt:lpstr>Custom Theme</vt:lpstr>
      <vt:lpstr>Equation</vt:lpstr>
      <vt:lpstr>Transformations</vt:lpstr>
      <vt:lpstr>Take a quick poll</vt:lpstr>
      <vt:lpstr>PowerPoint Presentation</vt:lpstr>
      <vt:lpstr>Why do we as teachers avoid teaching transformations?</vt:lpstr>
      <vt:lpstr>CCSS</vt:lpstr>
      <vt:lpstr>Definitions</vt:lpstr>
      <vt:lpstr>PowerPoint Presentation</vt:lpstr>
      <vt:lpstr>PowerPoint Presentation</vt:lpstr>
      <vt:lpstr>PowerPoint Presentation</vt:lpstr>
      <vt:lpstr>Composition of transformations</vt:lpstr>
      <vt:lpstr>Transformations with a grid</vt:lpstr>
      <vt:lpstr>Functions?</vt:lpstr>
      <vt:lpstr>Now off the grid-the main idea of the CCSS</vt:lpstr>
      <vt:lpstr>Translation</vt:lpstr>
      <vt:lpstr>Now off the grid-the main idea of the CCSS</vt:lpstr>
      <vt:lpstr>How to find the center of rotation.</vt:lpstr>
      <vt:lpstr>Two reflections over perpendicular lines</vt:lpstr>
      <vt:lpstr>Transformations to Congruence</vt:lpstr>
    </vt:vector>
  </TitlesOfParts>
  <Company>SBCUSD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Transformations</dc:title>
  <dc:creator>Indian Springs</dc:creator>
  <cp:lastModifiedBy>Indian Springs</cp:lastModifiedBy>
  <cp:revision>34</cp:revision>
  <dcterms:created xsi:type="dcterms:W3CDTF">2016-10-22T22:03:52Z</dcterms:created>
  <dcterms:modified xsi:type="dcterms:W3CDTF">2017-02-24T21:08:25Z</dcterms:modified>
</cp:coreProperties>
</file>